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handoutMasterIdLst>
    <p:handoutMasterId r:id="rId44"/>
  </p:handoutMasterIdLst>
  <p:sldIdLst>
    <p:sldId id="256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43" r:id="rId22"/>
    <p:sldId id="431" r:id="rId23"/>
    <p:sldId id="432" r:id="rId24"/>
    <p:sldId id="433" r:id="rId25"/>
    <p:sldId id="437" r:id="rId26"/>
    <p:sldId id="438" r:id="rId27"/>
    <p:sldId id="434" r:id="rId28"/>
    <p:sldId id="440" r:id="rId29"/>
    <p:sldId id="441" r:id="rId30"/>
    <p:sldId id="444" r:id="rId31"/>
    <p:sldId id="442" r:id="rId32"/>
    <p:sldId id="445" r:id="rId33"/>
    <p:sldId id="446" r:id="rId34"/>
    <p:sldId id="447" r:id="rId35"/>
    <p:sldId id="450" r:id="rId36"/>
    <p:sldId id="448" r:id="rId37"/>
    <p:sldId id="452" r:id="rId38"/>
    <p:sldId id="449" r:id="rId39"/>
    <p:sldId id="454" r:id="rId40"/>
    <p:sldId id="456" r:id="rId41"/>
    <p:sldId id="429" r:id="rId42"/>
    <p:sldId id="260" r:id="rId4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38135"/>
    <a:srgbClr val="ECF1E9"/>
    <a:srgbClr val="375623"/>
    <a:srgbClr val="FFA7A7"/>
    <a:srgbClr val="360000"/>
    <a:srgbClr val="600000"/>
    <a:srgbClr val="79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>
        <p:scale>
          <a:sx n="100" d="100"/>
          <a:sy n="100" d="100"/>
        </p:scale>
        <p:origin x="1014" y="402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C21FFA3-59C0-4DA9-B0A5-896C3E1EC4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17FBE9-08C7-4F96-84B8-35D996A2E2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3FE6F-2709-4319-8643-0DF1E4F89B35}" type="datetimeFigureOut">
              <a:rPr lang="zh-TW" altLang="en-US" smtClean="0"/>
              <a:t>2023/12/25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680A41-7374-4900-B014-DA7C58D30A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4C0BF7-B962-4B5E-BB1B-CA85F8DE48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21C19-16E9-49E0-8DB7-3DF6F5A78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125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C18E72-B52B-401D-B233-CAD88A8E6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25" y="266158"/>
            <a:ext cx="946584" cy="9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23825" y="2669004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669004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8624" y="3028448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8624" y="3705864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5400000" flipH="1">
            <a:off x="-76377" y="422786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24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>
            <a:extLst>
              <a:ext uri="{FF2B5EF4-FFF2-40B4-BE49-F238E27FC236}">
                <a16:creationId xmlns:a16="http://schemas.microsoft.com/office/drawing/2014/main" id="{AB2C1D6E-34B5-4E20-8E08-5526FEB041ED}"/>
              </a:ext>
            </a:extLst>
          </p:cNvPr>
          <p:cNvSpPr/>
          <p:nvPr userDrawn="1"/>
        </p:nvSpPr>
        <p:spPr>
          <a:xfrm flipH="1">
            <a:off x="91436" y="0"/>
            <a:ext cx="12100563" cy="6858000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9630" y="3510162"/>
            <a:ext cx="8290320" cy="57606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BA94EA-7100-44C3-88DC-0C9F3931C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25" y="266158"/>
            <a:ext cx="946584" cy="9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6BC5B77-F0B5-4EC7-A2EC-C0FB607550FE}"/>
              </a:ext>
            </a:extLst>
          </p:cNvPr>
          <p:cNvSpPr/>
          <p:nvPr userDrawn="1"/>
        </p:nvSpPr>
        <p:spPr>
          <a:xfrm>
            <a:off x="498764" y="0"/>
            <a:ext cx="11194472" cy="65685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4651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70486" y="498989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62">
            <a:extLst>
              <a:ext uri="{FF2B5EF4-FFF2-40B4-BE49-F238E27FC236}">
                <a16:creationId xmlns:a16="http://schemas.microsoft.com/office/drawing/2014/main" id="{D3584C9C-8CFE-440A-B3E1-A24093667B61}"/>
              </a:ext>
            </a:extLst>
          </p:cNvPr>
          <p:cNvGrpSpPr/>
          <p:nvPr userDrawn="1"/>
        </p:nvGrpSpPr>
        <p:grpSpPr>
          <a:xfrm>
            <a:off x="0" y="0"/>
            <a:ext cx="2920298" cy="6858000"/>
            <a:chOff x="1" y="0"/>
            <a:chExt cx="941696" cy="6858000"/>
          </a:xfrm>
        </p:grpSpPr>
        <p:sp>
          <p:nvSpPr>
            <p:cNvPr id="9" name="Parallelogram 55">
              <a:extLst>
                <a:ext uri="{FF2B5EF4-FFF2-40B4-BE49-F238E27FC236}">
                  <a16:creationId xmlns:a16="http://schemas.microsoft.com/office/drawing/2014/main" id="{72B69CD0-D89F-4A41-AA5A-13AAEF6E27D4}"/>
                </a:ext>
              </a:extLst>
            </p:cNvPr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59">
              <a:extLst>
                <a:ext uri="{FF2B5EF4-FFF2-40B4-BE49-F238E27FC236}">
                  <a16:creationId xmlns:a16="http://schemas.microsoft.com/office/drawing/2014/main" id="{3353CDBB-8559-428C-8613-CF4B108E188D}"/>
                </a:ext>
              </a:extLst>
            </p:cNvPr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221A014A-DFB8-41E2-8AEE-D92CD3CC63CC}"/>
                </a:ext>
              </a:extLst>
            </p:cNvPr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67">
            <a:extLst>
              <a:ext uri="{FF2B5EF4-FFF2-40B4-BE49-F238E27FC236}">
                <a16:creationId xmlns:a16="http://schemas.microsoft.com/office/drawing/2014/main" id="{64460502-056F-4E18-9214-D9515901C62B}"/>
              </a:ext>
            </a:extLst>
          </p:cNvPr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14" name="Parallelogram 68">
              <a:extLst>
                <a:ext uri="{FF2B5EF4-FFF2-40B4-BE49-F238E27FC236}">
                  <a16:creationId xmlns:a16="http://schemas.microsoft.com/office/drawing/2014/main" id="{3752D058-76FF-40A5-A6CF-0A8770C199F2}"/>
                </a:ext>
              </a:extLst>
            </p:cNvPr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E0DE48BB-C924-4630-9C28-5FB9EF412605}"/>
                </a:ext>
              </a:extLst>
            </p:cNvPr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70">
              <a:extLst>
                <a:ext uri="{FF2B5EF4-FFF2-40B4-BE49-F238E27FC236}">
                  <a16:creationId xmlns:a16="http://schemas.microsoft.com/office/drawing/2014/main" id="{4B8D4DE5-C6EF-4F2A-943E-D893965A83BD}"/>
                </a:ext>
              </a:extLst>
            </p:cNvPr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CF02578-F053-4E3E-8A28-B54AFA5EF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6" b="95311" l="9831" r="89831">
                        <a14:foregroundMark x1="19119" y1="90171" x2="22305" y2="94409"/>
                        <a14:foregroundMark x1="67458" y1="94409" x2="62644" y2="95401"/>
                        <a14:foregroundMark x1="18373" y1="89270" x2="21153" y2="94590"/>
                        <a14:foregroundMark x1="27119" y1="8206" x2="34644" y2="11903"/>
                        <a14:foregroundMark x1="27254" y1="9468" x2="35797" y2="13345"/>
                        <a14:foregroundMark x1="50034" y1="23354" x2="58576" y2="30298"/>
                        <a14:foregroundMark x1="58373" y1="29757" x2="53220" y2="39315"/>
                        <a14:foregroundMark x1="57220" y1="35257" x2="57220" y2="35257"/>
                        <a14:foregroundMark x1="57017" y1="36249" x2="56475" y2="37511"/>
                        <a14:foregroundMark x1="56881" y1="15149" x2="60136" y2="15419"/>
                        <a14:foregroundMark x1="60000" y1="16952" x2="57831" y2="18846"/>
                        <a14:backgroundMark x1="71186" y1="93778" x2="67729" y2="98738"/>
                        <a14:backgroundMark x1="15661" y1="32191" x2="18915" y2="39585"/>
                        <a14:backgroundMark x1="18915" y1="39585" x2="20136" y2="46528"/>
                        <a14:backgroundMark x1="20136" y1="46528" x2="19729" y2="48602"/>
                        <a14:backgroundMark x1="32949" y1="38864" x2="27051" y2="47610"/>
                        <a14:backgroundMark x1="34441" y1="43012" x2="23051" y2="55996"/>
                        <a14:backgroundMark x1="72678" y1="41389" x2="70847" y2="59693"/>
                        <a14:backgroundMark x1="70847" y1="59693" x2="70983" y2="61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9" r="28850"/>
          <a:stretch/>
        </p:blipFill>
        <p:spPr>
          <a:xfrm>
            <a:off x="102398" y="686161"/>
            <a:ext cx="3814049" cy="59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709" r:id="rId5"/>
    <p:sldLayoutId id="2147483654" r:id="rId6"/>
    <p:sldLayoutId id="2147483688" r:id="rId7"/>
    <p:sldLayoutId id="2147483692" r:id="rId8"/>
    <p:sldLayoutId id="2147483707" r:id="rId9"/>
    <p:sldLayoutId id="2147483708" r:id="rId10"/>
    <p:sldLayoutId id="2147483656" r:id="rId11"/>
    <p:sldLayoutId id="2147483687" r:id="rId12"/>
    <p:sldLayoutId id="2147483711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bas.tw/player/0fd4d?tab=Log&amp;type=bat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8.jp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others.tw/" TargetMode="External"/><Relationship Id="rId3" Type="http://schemas.openxmlformats.org/officeDocument/2006/relationships/hyperlink" Target="https://drive.google.com/drive/folders/1CTrWboieVi5p7D3DXZRrvrjn86rQb6rS?fbclid=IwAR36ff__omiaBnL72BQFz3AQslnb83BYFWHCp56EuaPOPPcMX4H1kNmW1IU" TargetMode="External"/><Relationship Id="rId7" Type="http://schemas.openxmlformats.org/officeDocument/2006/relationships/hyperlink" Target="https://monkeys.rakuten.com.tw/" TargetMode="External"/><Relationship Id="rId12" Type="http://schemas.openxmlformats.org/officeDocument/2006/relationships/hyperlink" Target="https://www.free-powerpoint-templates-design.com/" TargetMode="External"/><Relationship Id="rId2" Type="http://schemas.openxmlformats.org/officeDocument/2006/relationships/hyperlink" Target="https://github.com/Rachelyah/CPBL_Baseball_ML_projec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exels.com/zh-tw/search/baseball/" TargetMode="External"/><Relationship Id="rId11" Type="http://schemas.openxmlformats.org/officeDocument/2006/relationships/hyperlink" Target="https://hamivideo.hinet.net/%E9%81%8B%E5%8B%95%E9%A4%A8.do?utm_source=hamivideo&amp;utm_medium=kw&amp;utm_campaign=hamivideo2023sports&amp;gad_source=1&amp;gclid=Cj0KCQiA7aSsBhCiARIsALFvovxye7UP5rSasYny3xrlZHwjCLrS-eCgIGHVYYWltPaJOAnP5YlKto4aAuigEALw_wcB" TargetMode="External"/><Relationship Id="rId5" Type="http://schemas.openxmlformats.org/officeDocument/2006/relationships/hyperlink" Target="https://www.rebas.tw/player/0fd4d?tab=Log&amp;type=batter" TargetMode="External"/><Relationship Id="rId10" Type="http://schemas.openxmlformats.org/officeDocument/2006/relationships/hyperlink" Target="https://www.flaticon.com/free-icon/player_10032062?k=1703483552197&amp;sign-up=google" TargetMode="External"/><Relationship Id="rId4" Type="http://schemas.openxmlformats.org/officeDocument/2006/relationships/hyperlink" Target="https://www.cpbl.com.tw/" TargetMode="External"/><Relationship Id="rId9" Type="http://schemas.openxmlformats.org/officeDocument/2006/relationships/hyperlink" Target="https://www.facebook.com/unilions/?locale=zh_TW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44894" y="2643016"/>
            <a:ext cx="6443330" cy="841623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b="1" dirty="0"/>
              <a:t>台北市職能發展學院</a:t>
            </a:r>
            <a:endParaRPr lang="en-US" altLang="zh-TW" b="1" dirty="0"/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b="1" dirty="0"/>
              <a:t>Python</a:t>
            </a:r>
            <a:r>
              <a:rPr lang="zh-TW" altLang="en-US" b="1" dirty="0"/>
              <a:t>應用實戰班</a:t>
            </a:r>
            <a:endParaRPr lang="en-US" altLang="ko-KR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433021"/>
            <a:ext cx="8969449" cy="1806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2800" b="1" dirty="0"/>
              <a:t>中華職棒得分期望值分析及預測</a:t>
            </a:r>
            <a:br>
              <a:rPr lang="en-US" altLang="zh-TW" sz="2800" b="1" dirty="0"/>
            </a:br>
            <a:endParaRPr lang="en-US" sz="2800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42E2927-9404-469B-A384-44746828AB50}"/>
              </a:ext>
            </a:extLst>
          </p:cNvPr>
          <p:cNvGrpSpPr/>
          <p:nvPr/>
        </p:nvGrpSpPr>
        <p:grpSpPr>
          <a:xfrm>
            <a:off x="507370" y="3791127"/>
            <a:ext cx="1530980" cy="338554"/>
            <a:chOff x="374020" y="3881812"/>
            <a:chExt cx="1530980" cy="338554"/>
          </a:xfrm>
        </p:grpSpPr>
        <p:sp>
          <p:nvSpPr>
            <p:cNvPr id="11" name="Rounded Rectangle 10"/>
            <p:cNvSpPr/>
            <p:nvPr/>
          </p:nvSpPr>
          <p:spPr>
            <a:xfrm>
              <a:off x="374020" y="3906518"/>
              <a:ext cx="1530980" cy="3109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C444860-0579-4622-93AB-6A47C2BFE12B}"/>
                </a:ext>
              </a:extLst>
            </p:cNvPr>
            <p:cNvSpPr txBox="1"/>
            <p:nvPr/>
          </p:nvSpPr>
          <p:spPr>
            <a:xfrm>
              <a:off x="596733" y="3881812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bg1"/>
                  </a:solidFill>
                </a:rPr>
                <a:t>16</a:t>
              </a:r>
              <a:r>
                <a:rPr lang="zh-TW" altLang="en-US" sz="1600" b="1" dirty="0">
                  <a:solidFill>
                    <a:schemeClr val="bg1"/>
                  </a:solidFill>
                </a:rPr>
                <a:t> 葉俐彤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使用工具及套件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05936280-7C4F-4F33-8520-21577DAB3E90}"/>
              </a:ext>
            </a:extLst>
          </p:cNvPr>
          <p:cNvSpPr txBox="1"/>
          <p:nvPr/>
        </p:nvSpPr>
        <p:spPr>
          <a:xfrm>
            <a:off x="942064" y="1463274"/>
            <a:ext cx="10709903" cy="277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主程式：</a:t>
            </a:r>
            <a:r>
              <a:rPr kumimoji="1" lang="en-US" altLang="zh-TW" b="1" dirty="0">
                <a:solidFill>
                  <a:srgbClr val="404040"/>
                </a:solidFill>
              </a:rPr>
              <a:t>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爬蟲：</a:t>
            </a:r>
            <a:r>
              <a:rPr kumimoji="1" lang="en" altLang="zh-TW" b="1" dirty="0">
                <a:solidFill>
                  <a:srgbClr val="404040"/>
                </a:solidFill>
              </a:rPr>
              <a:t>requests</a:t>
            </a:r>
            <a:r>
              <a:rPr kumimoji="1" lang="zh-TW" altLang="en-US" b="1" dirty="0">
                <a:solidFill>
                  <a:srgbClr val="404040"/>
                </a:solidFill>
              </a:rPr>
              <a:t>、</a:t>
            </a:r>
            <a:r>
              <a:rPr kumimoji="1" lang="en" altLang="zh-TW" b="1" dirty="0">
                <a:solidFill>
                  <a:srgbClr val="404040"/>
                </a:solidFill>
              </a:rPr>
              <a:t>selenium</a:t>
            </a:r>
            <a:r>
              <a:rPr kumimoji="1" lang="zh-TW" altLang="en-US" b="1" dirty="0">
                <a:solidFill>
                  <a:srgbClr val="404040"/>
                </a:solidFill>
              </a:rPr>
              <a:t>、</a:t>
            </a:r>
            <a:r>
              <a:rPr kumimoji="1" lang="en" altLang="zh-TW" b="1" dirty="0">
                <a:solidFill>
                  <a:srgbClr val="404040"/>
                </a:solidFill>
              </a:rPr>
              <a:t>Beautifulsoup4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資料處理：</a:t>
            </a:r>
            <a:r>
              <a:rPr kumimoji="1" lang="en-US" altLang="zh-TW" b="1" dirty="0">
                <a:solidFill>
                  <a:srgbClr val="404040"/>
                </a:solidFill>
              </a:rPr>
              <a:t>csv</a:t>
            </a:r>
            <a:endParaRPr kumimoji="1" lang="en" altLang="zh-TW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資料視覺化：</a:t>
            </a:r>
            <a:r>
              <a:rPr kumimoji="1" lang="en" altLang="zh-TW" b="1" dirty="0">
                <a:solidFill>
                  <a:srgbClr val="404040"/>
                </a:solidFill>
              </a:rPr>
              <a:t>Pandas</a:t>
            </a:r>
            <a:r>
              <a:rPr kumimoji="1" lang="zh-TW" altLang="en-US" b="1" dirty="0">
                <a:solidFill>
                  <a:srgbClr val="404040"/>
                </a:solidFill>
              </a:rPr>
              <a:t>、</a:t>
            </a:r>
            <a:r>
              <a:rPr kumimoji="1" lang="en" altLang="zh-TW" b="1" dirty="0">
                <a:solidFill>
                  <a:srgbClr val="404040"/>
                </a:solidFill>
              </a:rPr>
              <a:t>matplotlib</a:t>
            </a:r>
            <a:r>
              <a:rPr kumimoji="1" lang="zh-TW" altLang="en-US" b="1" dirty="0">
                <a:solidFill>
                  <a:srgbClr val="404040"/>
                </a:solidFill>
              </a:rPr>
              <a:t>、</a:t>
            </a:r>
            <a:r>
              <a:rPr kumimoji="1" lang="en" altLang="zh-TW" b="1" dirty="0">
                <a:solidFill>
                  <a:srgbClr val="404040"/>
                </a:solidFill>
              </a:rPr>
              <a:t>seaborn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機器學習：</a:t>
            </a:r>
            <a:r>
              <a:rPr kumimoji="1" lang="en" altLang="zh-TW" b="1" dirty="0">
                <a:solidFill>
                  <a:srgbClr val="404040"/>
                </a:solidFill>
              </a:rPr>
              <a:t>scikit-learn</a:t>
            </a:r>
            <a:endParaRPr lang="en-US" altLang="zh-TW" b="1" dirty="0">
              <a:solidFill>
                <a:srgbClr val="40404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使用數據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5D9474-0B6C-45E2-A01B-D5AA65BD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69" y="1524879"/>
            <a:ext cx="6937662" cy="5131444"/>
          </a:xfrm>
          <a:prstGeom prst="rect">
            <a:avLst/>
          </a:prstGeom>
        </p:spPr>
      </p:pic>
      <p:sp>
        <p:nvSpPr>
          <p:cNvPr id="5" name="TextBox 16">
            <a:hlinkClick r:id="rId3"/>
            <a:extLst>
              <a:ext uri="{FF2B5EF4-FFF2-40B4-BE49-F238E27FC236}">
                <a16:creationId xmlns:a16="http://schemas.microsoft.com/office/drawing/2014/main" id="{37BC5ACA-21FE-4DBF-9F2F-EAF6885BF275}"/>
              </a:ext>
            </a:extLst>
          </p:cNvPr>
          <p:cNvSpPr txBox="1"/>
          <p:nvPr/>
        </p:nvSpPr>
        <p:spPr>
          <a:xfrm>
            <a:off x="1075414" y="882249"/>
            <a:ext cx="10709903" cy="56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rgbClr val="404040"/>
                </a:solidFill>
              </a:rPr>
              <a:t>野球革命 梁家榮</a:t>
            </a:r>
            <a:r>
              <a:rPr kumimoji="1" lang="en-US" altLang="zh-TW" b="1" dirty="0">
                <a:solidFill>
                  <a:srgbClr val="404040"/>
                </a:solidFill>
              </a:rPr>
              <a:t>2022-2023</a:t>
            </a:r>
            <a:r>
              <a:rPr kumimoji="1" lang="zh-TW" altLang="en-US" b="1" dirty="0">
                <a:solidFill>
                  <a:srgbClr val="404040"/>
                </a:solidFill>
              </a:rPr>
              <a:t>年逐場必賽紀錄</a:t>
            </a:r>
            <a:endParaRPr kumimoji="1" lang="en-US" altLang="zh-TW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5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7833" y="344736"/>
            <a:ext cx="10037135" cy="724247"/>
          </a:xfrm>
        </p:spPr>
        <p:txBody>
          <a:bodyPr/>
          <a:lstStyle/>
          <a:p>
            <a:pPr algn="ctr"/>
            <a:r>
              <a:rPr lang="zh-TW" altLang="en-US" b="1" dirty="0"/>
              <a:t>分析流程</a:t>
            </a:r>
            <a:endParaRPr lang="en-US" b="1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3842C97-1BF5-472E-AD05-31138082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4925159"/>
            <a:ext cx="4177598" cy="1809015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D0E5F17-2433-4171-9147-407D54E72E31}"/>
              </a:ext>
            </a:extLst>
          </p:cNvPr>
          <p:cNvSpPr txBox="1">
            <a:spLocks/>
          </p:cNvSpPr>
          <p:nvPr/>
        </p:nvSpPr>
        <p:spPr>
          <a:xfrm>
            <a:off x="289625" y="1478960"/>
            <a:ext cx="11664249" cy="5255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資料蒐集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資料視覺化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儲存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X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特徵值及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Y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目標值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使用 </a:t>
            </a:r>
            <a:r>
              <a:rPr kumimoji="1" lang="en-US" altLang="zh-TW" sz="1600" b="1" dirty="0" err="1">
                <a:solidFill>
                  <a:srgbClr val="404040"/>
                </a:solidFill>
              </a:rPr>
              <a:t>train_test_split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函數將特徵變數和目標變數分割為訓練集和測試集，測試集的大小為整體數據的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20%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將訓練集和測試集轉換為 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NumPy 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陣列，符合機器學習模型需求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使用 </a:t>
            </a:r>
            <a:r>
              <a:rPr kumimoji="1" lang="en-US" altLang="zh-TW" sz="1600" b="1" dirty="0" err="1">
                <a:solidFill>
                  <a:srgbClr val="404040"/>
                </a:solidFill>
              </a:rPr>
              <a:t>StandardScaler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對Ｘ特徵值進行標準化，確保數據的均值為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0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，標準差為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1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，有助於提高模型的收斂速度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使用正規方程式抓出權重值與偏置值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使用 </a:t>
            </a:r>
            <a:r>
              <a:rPr kumimoji="1" lang="en" altLang="zh-TW" sz="1600" b="1" dirty="0" err="1">
                <a:solidFill>
                  <a:srgbClr val="404040"/>
                </a:solidFill>
              </a:rPr>
              <a:t>LinearRegression</a:t>
            </a:r>
            <a:r>
              <a:rPr kumimoji="1" lang="en" altLang="zh-TW" sz="16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初始化線性回歸模型，並使用訓練數據進行模型擬合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使用訓練好的模型對測試數據進行預測，儲存預測結果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評估模型的準確率（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MSE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、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R-squared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）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b="1" dirty="0">
                <a:solidFill>
                  <a:srgbClr val="404040"/>
                </a:solidFill>
              </a:rPr>
              <a:t>進行預測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4" y="3163846"/>
            <a:ext cx="5991225" cy="701758"/>
          </a:xfrm>
        </p:spPr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三、實際演示－資料蒐集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113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資料蒐集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355136"/>
            <a:ext cx="10505762" cy="4472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404040"/>
                </a:solidFill>
              </a:rPr>
              <a:t>從野球革命網站使用爬蟲方式下載梁家榮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2022-2023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中華職棒例行賽逐場紀錄存入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csv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檔</a:t>
            </a:r>
            <a:endParaRPr kumimoji="1" lang="en-US" altLang="zh-TW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404040"/>
                </a:solidFill>
              </a:rPr>
              <a:t>資料共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204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筆，每筆資料包含：</a:t>
            </a:r>
            <a:br>
              <a:rPr kumimoji="1" lang="en-US" altLang="zh-TW" sz="1400" b="1" dirty="0">
                <a:solidFill>
                  <a:srgbClr val="404040"/>
                </a:solidFill>
              </a:rPr>
            </a:br>
            <a:r>
              <a:rPr kumimoji="1" lang="zh-TW" altLang="en-US" sz="1400" b="1" dirty="0">
                <a:solidFill>
                  <a:srgbClr val="404040"/>
                </a:solidFill>
              </a:rPr>
              <a:t>日期、場次、對手、打席、打數、得分、安打、全壘打、打點、四壞、故四、觸身、三振、犧觸、犧飛、雙殺、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RE24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、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WPA</a:t>
            </a:r>
          </a:p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404040"/>
                </a:solidFill>
              </a:rPr>
              <a:t>另外將安打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/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打數得出打擊率，並新增打擊率欄位至</a:t>
            </a:r>
            <a:r>
              <a:rPr kumimoji="1" lang="en-US" altLang="zh-TW" sz="1400" b="1" dirty="0">
                <a:solidFill>
                  <a:srgbClr val="404040"/>
                </a:solidFill>
              </a:rPr>
              <a:t>csv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檔</a:t>
            </a:r>
            <a:endParaRPr kumimoji="1" lang="en-US" altLang="zh-TW" sz="1400" b="1" dirty="0">
              <a:solidFill>
                <a:srgbClr val="40404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5F7FB8-0DDB-43EC-AAC6-E94AEC46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90" y="3329082"/>
            <a:ext cx="4408253" cy="326056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074449F3-801C-44C2-BDC8-5583CC3C887A}"/>
              </a:ext>
            </a:extLst>
          </p:cNvPr>
          <p:cNvSpPr/>
          <p:nvPr/>
        </p:nvSpPr>
        <p:spPr>
          <a:xfrm>
            <a:off x="5700712" y="4679670"/>
            <a:ext cx="790575" cy="5593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256481-8EAE-41C8-9593-B933714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56" y="3305175"/>
            <a:ext cx="4551066" cy="328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資料清洗－刪除多餘欄位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355136"/>
            <a:ext cx="10505762" cy="48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有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8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筆資料多出不知名欄位，將多餘欄位刪除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F1AFA4-C594-4B29-96E8-28E821F1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47" y="2706391"/>
            <a:ext cx="8737306" cy="27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資料清洗－刪除未出賽紀錄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355136"/>
            <a:ext cx="10505762" cy="48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刪除沒有出賽的紀錄，資料以－呈現，共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5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10465C-38E6-40F8-8C9A-1C8D760A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06" y="1962906"/>
            <a:ext cx="5649788" cy="45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資料清洗－檢查缺失值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355136"/>
            <a:ext cx="10505762" cy="48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並未有缺失值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25A0AB-4EE2-43C5-9529-4C199525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32" y="2619690"/>
            <a:ext cx="9960935" cy="23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0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資料清洗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355136"/>
            <a:ext cx="10505762" cy="48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整理後的資料共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199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EE5B36-A404-447B-B651-6EAA5060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15" y="2067681"/>
            <a:ext cx="2817569" cy="40720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A00316-1C75-4BCE-B443-A205AF7D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8" y="2920387"/>
            <a:ext cx="7125666" cy="23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查看敘述統計值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33574B2-AA20-48A8-8E9C-4090DDF7CC0E}"/>
              </a:ext>
            </a:extLst>
          </p:cNvPr>
          <p:cNvGrpSpPr/>
          <p:nvPr/>
        </p:nvGrpSpPr>
        <p:grpSpPr>
          <a:xfrm>
            <a:off x="662949" y="1567368"/>
            <a:ext cx="10866102" cy="2066169"/>
            <a:chOff x="814432" y="2617343"/>
            <a:chExt cx="11200001" cy="2030158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84B5CA5-F00D-4B54-ACE6-E4318206807E}"/>
                </a:ext>
              </a:extLst>
            </p:cNvPr>
            <p:cNvGrpSpPr/>
            <p:nvPr/>
          </p:nvGrpSpPr>
          <p:grpSpPr>
            <a:xfrm>
              <a:off x="1258349" y="2617343"/>
              <a:ext cx="10756084" cy="2030158"/>
              <a:chOff x="-1342088" y="2877715"/>
              <a:chExt cx="11771789" cy="2057662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A94EF5B-7973-4B67-8A3A-24AA5CCB3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02"/>
              <a:stretch/>
            </p:blipFill>
            <p:spPr>
              <a:xfrm>
                <a:off x="-1342088" y="2877715"/>
                <a:ext cx="11009159" cy="205766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F6B66A7-5D77-4C53-B982-D18843C01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7071" y="2877715"/>
                <a:ext cx="762630" cy="2057662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7E97CCE-C97A-450D-B959-2C09444A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015"/>
            <a:stretch/>
          </p:blipFill>
          <p:spPr>
            <a:xfrm>
              <a:off x="814432" y="2617343"/>
              <a:ext cx="443917" cy="2030158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A70CA43F-F1D7-41A8-8B4C-0A592A5DCC9D}"/>
              </a:ext>
            </a:extLst>
          </p:cNvPr>
          <p:cNvSpPr/>
          <p:nvPr/>
        </p:nvSpPr>
        <p:spPr>
          <a:xfrm>
            <a:off x="3055783" y="1567367"/>
            <a:ext cx="676054" cy="20661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273336-9902-4EA1-9A12-0EA59D91F16B}"/>
              </a:ext>
            </a:extLst>
          </p:cNvPr>
          <p:cNvSpPr/>
          <p:nvPr/>
        </p:nvSpPr>
        <p:spPr>
          <a:xfrm>
            <a:off x="4341879" y="1567366"/>
            <a:ext cx="676054" cy="20661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8C452D-C47C-47F2-8906-1A0E4771A362}"/>
              </a:ext>
            </a:extLst>
          </p:cNvPr>
          <p:cNvSpPr/>
          <p:nvPr/>
        </p:nvSpPr>
        <p:spPr>
          <a:xfrm>
            <a:off x="10869026" y="1567366"/>
            <a:ext cx="676054" cy="20661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846771-A541-4F6A-BA83-17606B5F1641}"/>
              </a:ext>
            </a:extLst>
          </p:cNvPr>
          <p:cNvSpPr/>
          <p:nvPr/>
        </p:nvSpPr>
        <p:spPr>
          <a:xfrm>
            <a:off x="9500888" y="1567365"/>
            <a:ext cx="676054" cy="20661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35F5D85E-EAC8-4701-A5AE-BF22A6DC78E2}"/>
              </a:ext>
            </a:extLst>
          </p:cNvPr>
          <p:cNvGrpSpPr/>
          <p:nvPr/>
        </p:nvGrpSpPr>
        <p:grpSpPr>
          <a:xfrm>
            <a:off x="1149040" y="4117774"/>
            <a:ext cx="4436660" cy="628650"/>
            <a:chOff x="878292" y="4457701"/>
            <a:chExt cx="8463818" cy="62865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E852643B-81EA-4CD2-AD1A-AFE0F391B5F0}"/>
                </a:ext>
              </a:extLst>
            </p:cNvPr>
            <p:cNvSpPr/>
            <p:nvPr/>
          </p:nvSpPr>
          <p:spPr>
            <a:xfrm>
              <a:off x="878292" y="4457701"/>
              <a:ext cx="8463818" cy="628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67F0FCD7-CFA7-468C-8354-D346CA072AAD}"/>
                </a:ext>
              </a:extLst>
            </p:cNvPr>
            <p:cNvSpPr/>
            <p:nvPr/>
          </p:nvSpPr>
          <p:spPr>
            <a:xfrm>
              <a:off x="1096353" y="4561896"/>
              <a:ext cx="1621152" cy="420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/>
                <a:t>安打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A43BDD2-5B4E-4249-9F3B-4DA2C0849D6D}"/>
                </a:ext>
              </a:extLst>
            </p:cNvPr>
            <p:cNvSpPr txBox="1"/>
            <p:nvPr/>
          </p:nvSpPr>
          <p:spPr>
            <a:xfrm>
              <a:off x="2860410" y="4587360"/>
              <a:ext cx="5419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/>
                <a:t>每場底賽平均會打</a:t>
              </a:r>
              <a:r>
                <a:rPr lang="en-US" altLang="zh-TW" sz="1600" b="1" dirty="0"/>
                <a:t>1.08</a:t>
              </a:r>
              <a:r>
                <a:rPr lang="zh-TW" altLang="en-US" sz="1600" b="1" dirty="0"/>
                <a:t>支安打</a:t>
              </a:r>
              <a:endParaRPr lang="en-US" altLang="zh-TW" sz="1600" b="1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99F1D29-4A46-4CD9-AD2A-CDCBC10F6A5B}"/>
              </a:ext>
            </a:extLst>
          </p:cNvPr>
          <p:cNvGrpSpPr/>
          <p:nvPr/>
        </p:nvGrpSpPr>
        <p:grpSpPr>
          <a:xfrm>
            <a:off x="6312325" y="4075119"/>
            <a:ext cx="4436660" cy="628650"/>
            <a:chOff x="878292" y="4457701"/>
            <a:chExt cx="8463818" cy="628650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52AF5C5E-D106-42E7-BACB-A15CD8DB78A9}"/>
                </a:ext>
              </a:extLst>
            </p:cNvPr>
            <p:cNvSpPr/>
            <p:nvPr/>
          </p:nvSpPr>
          <p:spPr>
            <a:xfrm>
              <a:off x="878292" y="4457701"/>
              <a:ext cx="8463818" cy="628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945C2923-0754-4D12-888F-170E78B30C69}"/>
                </a:ext>
              </a:extLst>
            </p:cNvPr>
            <p:cNvSpPr/>
            <p:nvPr/>
          </p:nvSpPr>
          <p:spPr>
            <a:xfrm>
              <a:off x="1096353" y="4561896"/>
              <a:ext cx="1621152" cy="420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/>
                <a:t>打點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19DE36D-78DA-4101-9D99-1E4B30CD9B1A}"/>
                </a:ext>
              </a:extLst>
            </p:cNvPr>
            <p:cNvSpPr txBox="1"/>
            <p:nvPr/>
          </p:nvSpPr>
          <p:spPr>
            <a:xfrm>
              <a:off x="3514560" y="4478177"/>
              <a:ext cx="4483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/>
                <a:t>平均每場比賽</a:t>
              </a:r>
              <a:r>
                <a:rPr lang="en-US" altLang="zh-TW" sz="1600" b="1" dirty="0"/>
                <a:t>0.4</a:t>
              </a:r>
              <a:r>
                <a:rPr lang="zh-TW" altLang="en-US" sz="1600" b="1" dirty="0"/>
                <a:t>打點</a:t>
              </a:r>
              <a:endParaRPr lang="en-US" altLang="zh-TW" sz="1600" b="1" dirty="0"/>
            </a:p>
            <a:p>
              <a:pPr algn="ctr"/>
              <a:r>
                <a:rPr lang="zh-TW" altLang="en-US" sz="1600" b="1" dirty="0"/>
                <a:t>最高曾有一場比賽</a:t>
              </a:r>
              <a:r>
                <a:rPr lang="en-US" altLang="zh-TW" sz="1600" b="1" dirty="0"/>
                <a:t>4</a:t>
              </a:r>
              <a:r>
                <a:rPr lang="zh-TW" altLang="en-US" sz="1600" b="1" dirty="0"/>
                <a:t>打點</a:t>
              </a:r>
              <a:endParaRPr lang="en-US" altLang="zh-TW" sz="1600" b="1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F2A9080-9FD3-45BC-B68D-57CFA0FD3CF6}"/>
              </a:ext>
            </a:extLst>
          </p:cNvPr>
          <p:cNvGrpSpPr/>
          <p:nvPr/>
        </p:nvGrpSpPr>
        <p:grpSpPr>
          <a:xfrm>
            <a:off x="6312325" y="5135091"/>
            <a:ext cx="4436660" cy="628650"/>
            <a:chOff x="878291" y="4457701"/>
            <a:chExt cx="8463818" cy="628650"/>
          </a:xfrm>
        </p:grpSpPr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F1EEF3FD-229C-4207-BB91-A838696DA0C1}"/>
                </a:ext>
              </a:extLst>
            </p:cNvPr>
            <p:cNvSpPr/>
            <p:nvPr/>
          </p:nvSpPr>
          <p:spPr>
            <a:xfrm>
              <a:off x="878291" y="4457701"/>
              <a:ext cx="8463818" cy="628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2910A5B8-9AE5-4FB8-A7D6-FF2CF8D753A5}"/>
                </a:ext>
              </a:extLst>
            </p:cNvPr>
            <p:cNvSpPr/>
            <p:nvPr/>
          </p:nvSpPr>
          <p:spPr>
            <a:xfrm>
              <a:off x="1096353" y="4561896"/>
              <a:ext cx="1621152" cy="42026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/>
                <a:t>RE24</a:t>
              </a:r>
              <a:endParaRPr lang="zh-TW" altLang="en-US" sz="1600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73E79A8-890F-4530-AF03-F0B3351EB475}"/>
                </a:ext>
              </a:extLst>
            </p:cNvPr>
            <p:cNvSpPr txBox="1"/>
            <p:nvPr/>
          </p:nvSpPr>
          <p:spPr>
            <a:xfrm>
              <a:off x="4502818" y="4602749"/>
              <a:ext cx="2505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/>
                <a:t>平均為</a:t>
              </a:r>
              <a:r>
                <a:rPr lang="en-US" altLang="zh-TW" sz="1600" b="1" dirty="0"/>
                <a:t>0.164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B89746B-E23A-494C-A8B9-8CF1C5FF8CE6}"/>
              </a:ext>
            </a:extLst>
          </p:cNvPr>
          <p:cNvGrpSpPr/>
          <p:nvPr/>
        </p:nvGrpSpPr>
        <p:grpSpPr>
          <a:xfrm>
            <a:off x="1149040" y="5135091"/>
            <a:ext cx="4436660" cy="628650"/>
            <a:chOff x="878292" y="4457701"/>
            <a:chExt cx="8463818" cy="628650"/>
          </a:xfrm>
        </p:grpSpPr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8A25420B-3C84-4AB0-A9A0-D4E6D9B22CD2}"/>
                </a:ext>
              </a:extLst>
            </p:cNvPr>
            <p:cNvSpPr/>
            <p:nvPr/>
          </p:nvSpPr>
          <p:spPr>
            <a:xfrm>
              <a:off x="878292" y="4457701"/>
              <a:ext cx="8463818" cy="628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5D2335A7-973B-4643-96EE-4388953337A1}"/>
                </a:ext>
              </a:extLst>
            </p:cNvPr>
            <p:cNvSpPr/>
            <p:nvPr/>
          </p:nvSpPr>
          <p:spPr>
            <a:xfrm>
              <a:off x="1096353" y="4561896"/>
              <a:ext cx="1621152" cy="4202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/>
                <a:t>打擊率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4A0AC953-2C69-413D-81B9-0363F177197B}"/>
                </a:ext>
              </a:extLst>
            </p:cNvPr>
            <p:cNvSpPr txBox="1"/>
            <p:nvPr/>
          </p:nvSpPr>
          <p:spPr>
            <a:xfrm>
              <a:off x="3719955" y="4602749"/>
              <a:ext cx="4070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/>
                <a:t>平均每場比賽為</a:t>
              </a:r>
              <a:r>
                <a:rPr lang="en-US" altLang="zh-TW" sz="1600" b="1" dirty="0"/>
                <a:t>0.299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92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0" y="1770598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4776803" y="188054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088436" y="2055274"/>
              <a:ext cx="4507692" cy="757477"/>
              <a:chOff x="6694989" y="1420645"/>
              <a:chExt cx="4507692" cy="75747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694989" y="1839568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bg1"/>
                    </a:solidFill>
                    <a:cs typeface="Arial" pitchFamily="34" charset="0"/>
                  </a:rPr>
                  <a:t>理論架構 模型套件 使用工具 使用數據 分析流程</a:t>
                </a:r>
                <a:endParaRPr lang="en-US" altLang="ko-KR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694989" y="1420645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  <a:cs typeface="Arial" pitchFamily="34" charset="0"/>
                  </a:rPr>
                  <a:t>理論模型及工具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 flipH="1">
            <a:off x="0" y="4097348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flipH="1">
            <a:off x="6130771" y="4222685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cs typeface="Arial" pitchFamily="34" charset="0"/>
              </a:rPr>
              <a:t>實際演示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976814" y="420729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 flipH="1">
            <a:off x="-12034" y="5269084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4227751" y="5394421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cs typeface="Arial" pitchFamily="34" charset="0"/>
              </a:rPr>
              <a:t>結論及建議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3073794" y="5379032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52625" y="256840"/>
            <a:ext cx="10204143" cy="962028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1530" y="253814"/>
            <a:ext cx="3506203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cs typeface="Arial" pitchFamily="34" charset="0"/>
              </a:rPr>
              <a:t>大綱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AA81DDFE-467E-4E35-A26B-A93B10355FFD}"/>
              </a:ext>
            </a:extLst>
          </p:cNvPr>
          <p:cNvSpPr txBox="1"/>
          <p:nvPr/>
        </p:nvSpPr>
        <p:spPr>
          <a:xfrm flipH="1">
            <a:off x="6257092" y="4647044"/>
            <a:ext cx="4507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cs typeface="Arial" pitchFamily="34" charset="0"/>
              </a:rPr>
              <a:t>資料蒐集 資料清洗 相關分析 預測分析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43262D8C-63E1-4128-BF15-7A25477D6958}"/>
              </a:ext>
            </a:extLst>
          </p:cNvPr>
          <p:cNvGrpSpPr/>
          <p:nvPr/>
        </p:nvGrpSpPr>
        <p:grpSpPr>
          <a:xfrm flipH="1">
            <a:off x="6089982" y="1922697"/>
            <a:ext cx="4507692" cy="742199"/>
            <a:chOff x="6557475" y="1411926"/>
            <a:chExt cx="4507692" cy="742199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900F3240-D9E0-4D02-A5CD-ECD5FA960DDC}"/>
                </a:ext>
              </a:extLst>
            </p:cNvPr>
            <p:cNvSpPr txBox="1"/>
            <p:nvPr/>
          </p:nvSpPr>
          <p:spPr>
            <a:xfrm>
              <a:off x="6557475" y="1815571"/>
              <a:ext cx="4507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cs typeface="Arial" pitchFamily="34" charset="0"/>
                </a:rPr>
                <a:t>專案介紹及動機 專案時程</a:t>
              </a:r>
              <a:endParaRPr lang="en-US" altLang="ko-KR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0D3556A8-E21D-4C2A-9B41-D7DC642CE88E}"/>
                </a:ext>
              </a:extLst>
            </p:cNvPr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  <a:cs typeface="Arial" pitchFamily="34" charset="0"/>
                </a:rPr>
                <a:t>專案介紹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6A435AE4-7344-4F95-AD55-0195FF5D5724}"/>
              </a:ext>
            </a:extLst>
          </p:cNvPr>
          <p:cNvSpPr txBox="1"/>
          <p:nvPr/>
        </p:nvSpPr>
        <p:spPr>
          <a:xfrm flipH="1">
            <a:off x="4300605" y="5774316"/>
            <a:ext cx="4507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cs typeface="Arial" pitchFamily="34" charset="0"/>
              </a:rPr>
              <a:t>結論  建議  附錄</a:t>
            </a:r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47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4" y="3163846"/>
            <a:ext cx="6438901" cy="701758"/>
          </a:xfrm>
        </p:spPr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三、實際演示－資料視覺化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323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375623"/>
                </a:solidFill>
              </a:rPr>
              <a:t>RE24</a:t>
            </a:r>
            <a:r>
              <a:rPr lang="zh-TW" altLang="en-US" b="1" dirty="0">
                <a:solidFill>
                  <a:srgbClr val="375623"/>
                </a:solidFill>
              </a:rPr>
              <a:t>值常態分配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1856275-B6D6-4461-AE7C-4A0175B1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30" y="1302786"/>
            <a:ext cx="6989340" cy="53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375623"/>
                </a:solidFill>
              </a:rPr>
              <a:t>RE24</a:t>
            </a:r>
            <a:r>
              <a:rPr lang="zh-TW" altLang="en-US" b="1" dirty="0">
                <a:solidFill>
                  <a:srgbClr val="375623"/>
                </a:solidFill>
              </a:rPr>
              <a:t> </a:t>
            </a:r>
            <a:r>
              <a:rPr lang="en-US" altLang="zh-TW" b="1" dirty="0">
                <a:solidFill>
                  <a:srgbClr val="375623"/>
                </a:solidFill>
              </a:rPr>
              <a:t>&lt;</a:t>
            </a:r>
            <a:r>
              <a:rPr lang="zh-TW" altLang="en-US" b="1" dirty="0">
                <a:solidFill>
                  <a:srgbClr val="375623"/>
                </a:solidFill>
              </a:rPr>
              <a:t> </a:t>
            </a:r>
            <a:r>
              <a:rPr lang="en-US" altLang="zh-TW" b="1" dirty="0">
                <a:solidFill>
                  <a:srgbClr val="375623"/>
                </a:solidFill>
              </a:rPr>
              <a:t>0</a:t>
            </a:r>
            <a:r>
              <a:rPr lang="zh-TW" altLang="en-US" b="1" dirty="0">
                <a:solidFill>
                  <a:srgbClr val="375623"/>
                </a:solidFill>
              </a:rPr>
              <a:t> 的場次共</a:t>
            </a:r>
            <a:r>
              <a:rPr lang="en-US" altLang="zh-TW" b="1" dirty="0">
                <a:solidFill>
                  <a:srgbClr val="375623"/>
                </a:solidFill>
              </a:rPr>
              <a:t>89</a:t>
            </a:r>
            <a:r>
              <a:rPr lang="zh-TW" altLang="en-US" b="1" dirty="0">
                <a:solidFill>
                  <a:srgbClr val="375623"/>
                </a:solidFill>
              </a:rPr>
              <a:t>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7265AA-DDA3-443C-A03C-157E33BFC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" b="2676"/>
          <a:stretch/>
        </p:blipFill>
        <p:spPr>
          <a:xfrm>
            <a:off x="7167820" y="1345034"/>
            <a:ext cx="3770977" cy="5179591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0BCD416-45CF-4DFF-BE51-CF0775973F33}"/>
              </a:ext>
            </a:extLst>
          </p:cNvPr>
          <p:cNvSpPr txBox="1">
            <a:spLocks/>
          </p:cNvSpPr>
          <p:nvPr/>
        </p:nvSpPr>
        <p:spPr>
          <a:xfrm>
            <a:off x="1253203" y="1678986"/>
            <a:ext cx="5671472" cy="4064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在這</a:t>
            </a:r>
            <a:r>
              <a:rPr kumimoji="1" lang="en-US" altLang="zh-TW" sz="1600" b="1" dirty="0">
                <a:solidFill>
                  <a:srgbClr val="404040"/>
                </a:solidFill>
              </a:rPr>
              <a:t>89</a:t>
            </a:r>
            <a:r>
              <a:rPr kumimoji="1" lang="zh-TW" altLang="en-US" sz="1600" b="1" dirty="0">
                <a:solidFill>
                  <a:srgbClr val="404040"/>
                </a:solidFill>
              </a:rPr>
              <a:t>場比賽，他的攻擊表現並未幫助球隊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404040"/>
                </a:solidFill>
              </a:rPr>
              <a:t>安打、打點、打擊率都相對較低</a:t>
            </a:r>
          </a:p>
        </p:txBody>
      </p:sp>
    </p:spTree>
    <p:extLst>
      <p:ext uri="{BB962C8B-B14F-4D97-AF65-F5344CB8AC3E}">
        <p14:creationId xmlns:p14="http://schemas.microsoft.com/office/powerpoint/2010/main" val="269467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梁家榮與其他球隊對戰的</a:t>
            </a:r>
            <a:r>
              <a:rPr lang="en-US" altLang="zh-TW" b="1" dirty="0">
                <a:solidFill>
                  <a:srgbClr val="375623"/>
                </a:solidFill>
              </a:rPr>
              <a:t>RE24</a:t>
            </a:r>
            <a:endParaRPr lang="zh-TW" altLang="en-US" b="1" dirty="0">
              <a:solidFill>
                <a:srgbClr val="37562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24EEAD-5791-4286-B756-F62D18BB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25" y="1094226"/>
            <a:ext cx="7019750" cy="55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96ED27-21BA-48E0-9B6C-C5D330BC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25" y="1177599"/>
            <a:ext cx="6864149" cy="5478724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梁家榮與其他球隊對戰的安打數</a:t>
            </a:r>
          </a:p>
        </p:txBody>
      </p:sp>
    </p:spTree>
    <p:extLst>
      <p:ext uri="{BB962C8B-B14F-4D97-AF65-F5344CB8AC3E}">
        <p14:creationId xmlns:p14="http://schemas.microsoft.com/office/powerpoint/2010/main" val="427290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255EEA-E4E7-4F03-B772-15225B85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26" y="1245436"/>
            <a:ext cx="6780145" cy="5343049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梁家榮與其他球隊對戰的打擊率</a:t>
            </a:r>
          </a:p>
        </p:txBody>
      </p:sp>
    </p:spTree>
    <p:extLst>
      <p:ext uri="{BB962C8B-B14F-4D97-AF65-F5344CB8AC3E}">
        <p14:creationId xmlns:p14="http://schemas.microsoft.com/office/powerpoint/2010/main" val="1119364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挑選</a:t>
            </a:r>
            <a:r>
              <a:rPr lang="en-US" altLang="zh-TW" b="1" dirty="0">
                <a:solidFill>
                  <a:srgbClr val="375623"/>
                </a:solidFill>
              </a:rPr>
              <a:t>X</a:t>
            </a:r>
            <a:r>
              <a:rPr lang="zh-TW" altLang="en-US" b="1" dirty="0">
                <a:solidFill>
                  <a:srgbClr val="375623"/>
                </a:solidFill>
              </a:rPr>
              <a:t>特徵值－皮爾森相關係數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13E353-E479-46E6-94CD-63AE8FBF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757363"/>
            <a:ext cx="11906250" cy="42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4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挑選</a:t>
            </a:r>
            <a:r>
              <a:rPr lang="en-US" altLang="zh-TW" b="1" dirty="0">
                <a:solidFill>
                  <a:srgbClr val="375623"/>
                </a:solidFill>
              </a:rPr>
              <a:t>X</a:t>
            </a:r>
            <a:r>
              <a:rPr lang="zh-TW" altLang="en-US" b="1" dirty="0">
                <a:solidFill>
                  <a:srgbClr val="375623"/>
                </a:solidFill>
              </a:rPr>
              <a:t>特徵值－皮爾森相關係數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5D98F7-72C4-4B43-849E-A83634CD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00" y="1192715"/>
            <a:ext cx="6360200" cy="5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挑選</a:t>
            </a:r>
            <a:r>
              <a:rPr lang="en-US" altLang="zh-TW" b="1" dirty="0">
                <a:solidFill>
                  <a:srgbClr val="375623"/>
                </a:solidFill>
              </a:rPr>
              <a:t>X</a:t>
            </a:r>
            <a:r>
              <a:rPr lang="zh-TW" altLang="en-US" b="1" dirty="0">
                <a:solidFill>
                  <a:srgbClr val="375623"/>
                </a:solidFill>
              </a:rPr>
              <a:t>特徵值－皮爾森相關係數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0B32109-96B1-434B-9FE2-6ABFA2467694}"/>
              </a:ext>
            </a:extLst>
          </p:cNvPr>
          <p:cNvGrpSpPr/>
          <p:nvPr/>
        </p:nvGrpSpPr>
        <p:grpSpPr>
          <a:xfrm>
            <a:off x="518558" y="2534184"/>
            <a:ext cx="11154884" cy="1198754"/>
            <a:chOff x="417030" y="4376342"/>
            <a:chExt cx="11154884" cy="119875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E794FAF-17F4-4A42-A98F-6822225DBDC9}"/>
                </a:ext>
              </a:extLst>
            </p:cNvPr>
            <p:cNvGrpSpPr/>
            <p:nvPr/>
          </p:nvGrpSpPr>
          <p:grpSpPr>
            <a:xfrm>
              <a:off x="417030" y="4437468"/>
              <a:ext cx="11154884" cy="1137628"/>
              <a:chOff x="274416" y="3911486"/>
              <a:chExt cx="11154884" cy="1137628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17B333E5-CC9B-45C7-A226-2876F0A5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8896" r="12032" b="15579"/>
              <a:stretch/>
            </p:blipFill>
            <p:spPr>
              <a:xfrm>
                <a:off x="274416" y="3911486"/>
                <a:ext cx="11154884" cy="601791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BE252D3-A072-4CC4-9C51-ABC7C3B32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5062" r="12032"/>
              <a:stretch/>
            </p:blipFill>
            <p:spPr>
              <a:xfrm>
                <a:off x="274416" y="4511180"/>
                <a:ext cx="11154884" cy="537934"/>
              </a:xfrm>
              <a:prstGeom prst="rect">
                <a:avLst/>
              </a:prstGeom>
            </p:spPr>
          </p:pic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41943D1-A858-4A80-BB36-AD16F7581332}"/>
                </a:ext>
              </a:extLst>
            </p:cNvPr>
            <p:cNvSpPr/>
            <p:nvPr/>
          </p:nvSpPr>
          <p:spPr>
            <a:xfrm>
              <a:off x="10614871" y="4437468"/>
              <a:ext cx="738929" cy="1076502"/>
            </a:xfrm>
            <a:prstGeom prst="rect">
              <a:avLst/>
            </a:prstGeom>
            <a:noFill/>
            <a:ln w="57150">
              <a:solidFill>
                <a:srgbClr val="5381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AE5E71D-DEF6-4A69-B862-CE0AF5D1AFDC}"/>
                </a:ext>
              </a:extLst>
            </p:cNvPr>
            <p:cNvSpPr/>
            <p:nvPr/>
          </p:nvSpPr>
          <p:spPr>
            <a:xfrm>
              <a:off x="4777021" y="4376342"/>
              <a:ext cx="738929" cy="1137628"/>
            </a:xfrm>
            <a:prstGeom prst="rect">
              <a:avLst/>
            </a:prstGeom>
            <a:noFill/>
            <a:ln w="57150">
              <a:solidFill>
                <a:srgbClr val="5381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7ED14B1-FBDA-4B3B-BF05-D5125FE3FD91}"/>
                </a:ext>
              </a:extLst>
            </p:cNvPr>
            <p:cNvSpPr/>
            <p:nvPr/>
          </p:nvSpPr>
          <p:spPr>
            <a:xfrm>
              <a:off x="3612349" y="4376342"/>
              <a:ext cx="738929" cy="1137628"/>
            </a:xfrm>
            <a:prstGeom prst="rect">
              <a:avLst/>
            </a:prstGeom>
            <a:noFill/>
            <a:ln w="57150">
              <a:solidFill>
                <a:srgbClr val="5381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466184F-538E-4C77-865D-2F622E017211}"/>
              </a:ext>
            </a:extLst>
          </p:cNvPr>
          <p:cNvSpPr/>
          <p:nvPr/>
        </p:nvSpPr>
        <p:spPr>
          <a:xfrm>
            <a:off x="651587" y="5141342"/>
            <a:ext cx="10673637" cy="6433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選定</a:t>
            </a:r>
            <a:r>
              <a:rPr lang="zh-TW" altLang="en-US" sz="2400" b="1" dirty="0">
                <a:solidFill>
                  <a:srgbClr val="FFFF00"/>
                </a:solidFill>
              </a:rPr>
              <a:t>「安打」、 「打點」、 「打擊率」</a:t>
            </a:r>
            <a:r>
              <a:rPr lang="zh-TW" altLang="en-US" sz="2400" b="1" dirty="0"/>
              <a:t>作為</a:t>
            </a:r>
            <a:r>
              <a:rPr lang="en-US" altLang="zh-TW" sz="2400" b="1" dirty="0"/>
              <a:t>X</a:t>
            </a:r>
            <a:r>
              <a:rPr lang="zh-TW" altLang="en-US" sz="2400" b="1" dirty="0"/>
              <a:t>特徵值</a:t>
            </a:r>
          </a:p>
        </p:txBody>
      </p:sp>
    </p:spTree>
    <p:extLst>
      <p:ext uri="{BB962C8B-B14F-4D97-AF65-F5344CB8AC3E}">
        <p14:creationId xmlns:p14="http://schemas.microsoft.com/office/powerpoint/2010/main" val="227103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4" y="3163846"/>
            <a:ext cx="6438901" cy="701758"/>
          </a:xfrm>
        </p:spPr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三、實際演示－預測分析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972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0525" y="3154321"/>
            <a:ext cx="5010150" cy="701758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一、專案介紹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04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2A71C4-A164-42F5-BF77-BFCA72AA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883855"/>
            <a:ext cx="7724120" cy="4324506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8DAC2C-C4D3-4C01-8B60-C34283BCBF2D}"/>
              </a:ext>
            </a:extLst>
          </p:cNvPr>
          <p:cNvSpPr/>
          <p:nvPr/>
        </p:nvSpPr>
        <p:spPr>
          <a:xfrm>
            <a:off x="8463948" y="1717474"/>
            <a:ext cx="3383208" cy="13667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200" b="1" dirty="0"/>
              <a:t>多元線性回歸預測模型</a:t>
            </a:r>
            <a:br>
              <a:rPr lang="zh-TW" altLang="en-US" sz="1200" b="1" dirty="0"/>
            </a:br>
            <a:r>
              <a:rPr lang="en-US" altLang="zh-TW" sz="1200" b="1" dirty="0"/>
              <a:t>RE24 = w1 * </a:t>
            </a:r>
            <a:r>
              <a:rPr lang="zh-TW" altLang="en-US" sz="1200" b="1" dirty="0"/>
              <a:t>安打 </a:t>
            </a:r>
            <a:r>
              <a:rPr lang="en-US" altLang="zh-TW" sz="1200" b="1" dirty="0"/>
              <a:t>+ w2 * </a:t>
            </a:r>
            <a:r>
              <a:rPr lang="zh-TW" altLang="en-US" sz="1200" b="1" dirty="0"/>
              <a:t>打點 </a:t>
            </a:r>
            <a:r>
              <a:rPr lang="en-US" altLang="zh-TW" sz="1200" b="1" dirty="0"/>
              <a:t>+ w3 * </a:t>
            </a:r>
            <a:r>
              <a:rPr lang="zh-TW" altLang="en-US" sz="1200" b="1" dirty="0"/>
              <a:t>打擊率</a:t>
            </a:r>
            <a:br>
              <a:rPr lang="zh-TW" altLang="en-US" sz="1200" b="1" dirty="0"/>
            </a:br>
            <a:r>
              <a:rPr lang="en-US" altLang="zh-TW" sz="1200" b="1" dirty="0"/>
              <a:t>Y</a:t>
            </a:r>
            <a:r>
              <a:rPr lang="zh-TW" altLang="en-US" sz="1200" b="1" dirty="0"/>
              <a:t>目標值：</a:t>
            </a:r>
            <a:r>
              <a:rPr lang="en-US" altLang="zh-TW" sz="1200" b="1" dirty="0"/>
              <a:t>RE24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/>
              <a:t>X</a:t>
            </a:r>
            <a:r>
              <a:rPr lang="zh-TW" altLang="en-US" sz="1200" b="1" dirty="0"/>
              <a:t>特徵值：安打、打點、打擊率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4481CDD-9170-46FE-9950-BCB94100A044}"/>
              </a:ext>
            </a:extLst>
          </p:cNvPr>
          <p:cNvSpPr txBox="1">
            <a:spLocks/>
          </p:cNvSpPr>
          <p:nvPr/>
        </p:nvSpPr>
        <p:spPr>
          <a:xfrm>
            <a:off x="8260077" y="3236932"/>
            <a:ext cx="3790950" cy="3134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儲存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X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特徵值：「安打」、「打點」、「打擊率」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儲存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Y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目標值：「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RE24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」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使用 </a:t>
            </a:r>
            <a:r>
              <a:rPr kumimoji="1" lang="en-US" altLang="zh-TW" sz="1200" b="1" dirty="0" err="1">
                <a:solidFill>
                  <a:srgbClr val="404040"/>
                </a:solidFill>
              </a:rPr>
              <a:t>train_test_split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函數將特徵變數和目標變數分割為訓練集和測試集，測試集的大小為整體數據的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20%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將訓練集和測試集轉換為 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NumPy 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陣列，符合機器學習模型需求</a:t>
            </a:r>
          </a:p>
        </p:txBody>
      </p:sp>
    </p:spTree>
    <p:extLst>
      <p:ext uri="{BB962C8B-B14F-4D97-AF65-F5344CB8AC3E}">
        <p14:creationId xmlns:p14="http://schemas.microsoft.com/office/powerpoint/2010/main" val="377731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8DAC2C-C4D3-4C01-8B60-C34283BCBF2D}"/>
              </a:ext>
            </a:extLst>
          </p:cNvPr>
          <p:cNvSpPr/>
          <p:nvPr/>
        </p:nvSpPr>
        <p:spPr>
          <a:xfrm>
            <a:off x="8067744" y="1688899"/>
            <a:ext cx="3383208" cy="13667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200" b="1" dirty="0"/>
              <a:t>多元線性回歸預測模型</a:t>
            </a:r>
            <a:br>
              <a:rPr lang="zh-TW" altLang="en-US" sz="1200" b="1" dirty="0"/>
            </a:br>
            <a:r>
              <a:rPr lang="en-US" altLang="zh-TW" sz="1200" b="1" dirty="0"/>
              <a:t>RE24 = w1 * </a:t>
            </a:r>
            <a:r>
              <a:rPr lang="zh-TW" altLang="en-US" sz="1200" b="1" dirty="0"/>
              <a:t>安打 </a:t>
            </a:r>
            <a:r>
              <a:rPr lang="en-US" altLang="zh-TW" sz="1200" b="1" dirty="0"/>
              <a:t>+ w2 * </a:t>
            </a:r>
            <a:r>
              <a:rPr lang="zh-TW" altLang="en-US" sz="1200" b="1" dirty="0"/>
              <a:t>打點 </a:t>
            </a:r>
            <a:r>
              <a:rPr lang="en-US" altLang="zh-TW" sz="1200" b="1" dirty="0"/>
              <a:t>+ w3 * </a:t>
            </a:r>
            <a:r>
              <a:rPr lang="zh-TW" altLang="en-US" sz="1200" b="1" dirty="0"/>
              <a:t>打擊率</a:t>
            </a:r>
            <a:br>
              <a:rPr lang="zh-TW" altLang="en-US" sz="1200" b="1" dirty="0"/>
            </a:br>
            <a:r>
              <a:rPr lang="en-US" altLang="zh-TW" sz="1200" b="1" dirty="0"/>
              <a:t>Y</a:t>
            </a:r>
            <a:r>
              <a:rPr lang="zh-TW" altLang="en-US" sz="1200" b="1" dirty="0"/>
              <a:t>目標值：</a:t>
            </a:r>
            <a:r>
              <a:rPr lang="en-US" altLang="zh-TW" sz="1200" b="1" dirty="0"/>
              <a:t>RE24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/>
              <a:t>X</a:t>
            </a:r>
            <a:r>
              <a:rPr lang="zh-TW" altLang="en-US" sz="1200" b="1" dirty="0"/>
              <a:t>特徵值：安打、打點、打擊率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4481CDD-9170-46FE-9950-BCB94100A044}"/>
              </a:ext>
            </a:extLst>
          </p:cNvPr>
          <p:cNvSpPr txBox="1">
            <a:spLocks/>
          </p:cNvSpPr>
          <p:nvPr/>
        </p:nvSpPr>
        <p:spPr>
          <a:xfrm>
            <a:off x="7936227" y="3255982"/>
            <a:ext cx="3846198" cy="316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AutoNum type="arabicPeriod" startAt="5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使用 </a:t>
            </a:r>
            <a:r>
              <a:rPr kumimoji="1" lang="en-US" altLang="zh-TW" sz="1200" b="1" dirty="0" err="1">
                <a:solidFill>
                  <a:srgbClr val="404040"/>
                </a:solidFill>
              </a:rPr>
              <a:t>StandardScaler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對Ｘ特徵值進行標準化，確保數據的均值為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0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，標準差為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1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，有助於提高模型的收斂速度</a:t>
            </a:r>
            <a:endParaRPr kumimoji="1" lang="en-US" altLang="zh-TW" sz="1200" b="1" dirty="0">
              <a:solidFill>
                <a:srgbClr val="404040"/>
              </a:solidFill>
            </a:endParaRPr>
          </a:p>
          <a:p>
            <a:pPr>
              <a:lnSpc>
                <a:spcPct val="200000"/>
              </a:lnSpc>
              <a:buAutoNum type="arabicPeriod" startAt="5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使用訓練好的模型對測試數使用正規方程式抓出權重值與偏置值</a:t>
            </a:r>
            <a:endParaRPr kumimoji="1" lang="en-US" altLang="zh-TW" sz="1200" b="1" dirty="0">
              <a:solidFill>
                <a:srgbClr val="404040"/>
              </a:solidFill>
            </a:endParaRPr>
          </a:p>
          <a:p>
            <a:pPr>
              <a:lnSpc>
                <a:spcPct val="200000"/>
              </a:lnSpc>
              <a:buAutoNum type="arabicPeriod" startAt="5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使用 </a:t>
            </a:r>
            <a:r>
              <a:rPr kumimoji="1" lang="en-US" altLang="zh-TW" sz="1200" b="1" dirty="0" err="1">
                <a:solidFill>
                  <a:srgbClr val="404040"/>
                </a:solidFill>
              </a:rPr>
              <a:t>LinearRegression</a:t>
            </a:r>
            <a:r>
              <a:rPr kumimoji="1" lang="en-US" altLang="zh-TW" sz="1200" b="1" dirty="0">
                <a:solidFill>
                  <a:srgbClr val="404040"/>
                </a:solidFill>
              </a:rPr>
              <a:t> </a:t>
            </a:r>
            <a:r>
              <a:rPr kumimoji="1" lang="zh-TW" altLang="en-US" sz="1200" b="1" dirty="0">
                <a:solidFill>
                  <a:srgbClr val="404040"/>
                </a:solidFill>
              </a:rPr>
              <a:t>初始化線性回歸模型，並使用訓練數據進行模型擬合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994687-FCF1-4D13-B35D-D501107C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7" y="1406148"/>
            <a:ext cx="6407779" cy="51661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99A554-DA6E-4BD9-996B-3B88826FFE66}"/>
              </a:ext>
            </a:extLst>
          </p:cNvPr>
          <p:cNvSpPr/>
          <p:nvPr/>
        </p:nvSpPr>
        <p:spPr>
          <a:xfrm>
            <a:off x="2019300" y="2593643"/>
            <a:ext cx="2895600" cy="9241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權重</a:t>
            </a:r>
            <a:r>
              <a:rPr lang="en-US" altLang="zh-TW" dirty="0"/>
              <a:t>&amp;</a:t>
            </a:r>
            <a:r>
              <a:rPr lang="zh-TW" altLang="en-US" dirty="0"/>
              <a:t>偏置值多少</a:t>
            </a:r>
          </a:p>
        </p:txBody>
      </p:sp>
    </p:spTree>
    <p:extLst>
      <p:ext uri="{BB962C8B-B14F-4D97-AF65-F5344CB8AC3E}">
        <p14:creationId xmlns:p14="http://schemas.microsoft.com/office/powerpoint/2010/main" val="394268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8DAC2C-C4D3-4C01-8B60-C34283BCBF2D}"/>
              </a:ext>
            </a:extLst>
          </p:cNvPr>
          <p:cNvSpPr/>
          <p:nvPr/>
        </p:nvSpPr>
        <p:spPr>
          <a:xfrm>
            <a:off x="8067744" y="1726999"/>
            <a:ext cx="3383208" cy="13667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200" b="1" dirty="0"/>
              <a:t>多元線性回歸預測模型</a:t>
            </a:r>
            <a:br>
              <a:rPr lang="zh-TW" altLang="en-US" sz="1200" b="1" dirty="0"/>
            </a:br>
            <a:r>
              <a:rPr lang="en-US" altLang="zh-TW" sz="1200" b="1" dirty="0"/>
              <a:t>RE24 = w1 * </a:t>
            </a:r>
            <a:r>
              <a:rPr lang="zh-TW" altLang="en-US" sz="1200" b="1" dirty="0"/>
              <a:t>安打 </a:t>
            </a:r>
            <a:r>
              <a:rPr lang="en-US" altLang="zh-TW" sz="1200" b="1" dirty="0"/>
              <a:t>+ w2 * </a:t>
            </a:r>
            <a:r>
              <a:rPr lang="zh-TW" altLang="en-US" sz="1200" b="1" dirty="0"/>
              <a:t>打點 </a:t>
            </a:r>
            <a:r>
              <a:rPr lang="en-US" altLang="zh-TW" sz="1200" b="1" dirty="0"/>
              <a:t>+ w3 * </a:t>
            </a:r>
            <a:r>
              <a:rPr lang="zh-TW" altLang="en-US" sz="1200" b="1" dirty="0"/>
              <a:t>打擊率</a:t>
            </a:r>
            <a:br>
              <a:rPr lang="zh-TW" altLang="en-US" sz="1200" b="1" dirty="0"/>
            </a:br>
            <a:r>
              <a:rPr lang="en-US" altLang="zh-TW" sz="1200" b="1" dirty="0"/>
              <a:t>Y</a:t>
            </a:r>
            <a:r>
              <a:rPr lang="zh-TW" altLang="en-US" sz="1200" b="1" dirty="0"/>
              <a:t>目標值：</a:t>
            </a:r>
            <a:r>
              <a:rPr lang="en-US" altLang="zh-TW" sz="1200" b="1" dirty="0"/>
              <a:t>RE24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/>
              <a:t>X</a:t>
            </a:r>
            <a:r>
              <a:rPr lang="zh-TW" altLang="en-US" sz="1200" b="1" dirty="0"/>
              <a:t>特徵值：安打、打點、打擊率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4481CDD-9170-46FE-9950-BCB94100A044}"/>
              </a:ext>
            </a:extLst>
          </p:cNvPr>
          <p:cNvSpPr txBox="1">
            <a:spLocks/>
          </p:cNvSpPr>
          <p:nvPr/>
        </p:nvSpPr>
        <p:spPr>
          <a:xfrm>
            <a:off x="7836249" y="3303607"/>
            <a:ext cx="3846198" cy="1366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AutoNum type="arabicPeriod" startAt="8"/>
            </a:pPr>
            <a:r>
              <a:rPr kumimoji="1" lang="zh-TW" altLang="en-US" sz="1200" b="1" dirty="0">
                <a:solidFill>
                  <a:srgbClr val="404040"/>
                </a:solidFill>
              </a:rPr>
              <a:t>使用訓練好的模型對測試數據進行預測，並儲存預測結果</a:t>
            </a:r>
            <a:endParaRPr kumimoji="1" lang="en-US" altLang="zh-TW" sz="1200" b="1" dirty="0">
              <a:solidFill>
                <a:srgbClr val="40404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A21EB8-093D-4E03-A00D-68108CF1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8" y="1993513"/>
            <a:ext cx="6592538" cy="43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預測分析－評估準確率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1046A3-464B-49C8-8CA7-4D8A4F46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8" y="2464945"/>
            <a:ext cx="5438615" cy="22138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33D670-65B6-4965-851C-F35AB063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96" y="2058415"/>
            <a:ext cx="4840556" cy="274116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ECB27CC-5A5C-442C-983D-BC799D8A07D9}"/>
              </a:ext>
            </a:extLst>
          </p:cNvPr>
          <p:cNvSpPr/>
          <p:nvPr/>
        </p:nvSpPr>
        <p:spPr>
          <a:xfrm>
            <a:off x="2545989" y="5170817"/>
            <a:ext cx="1828731" cy="5614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b="1" dirty="0">
                <a:latin typeface="+mj-lt"/>
              </a:rPr>
              <a:t>MSE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=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0.19</a:t>
            </a:r>
            <a:endParaRPr lang="zh-TW" altLang="en-US" b="1" dirty="0">
              <a:latin typeface="+mj-lt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30EB491-3246-4CBA-A613-2F030775779E}"/>
              </a:ext>
            </a:extLst>
          </p:cNvPr>
          <p:cNvSpPr/>
          <p:nvPr/>
        </p:nvSpPr>
        <p:spPr>
          <a:xfrm>
            <a:off x="8040108" y="5170818"/>
            <a:ext cx="2237367" cy="5614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b="1" dirty="0">
                <a:latin typeface="+mj-lt"/>
              </a:rPr>
              <a:t>R-squared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=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0.79</a:t>
            </a:r>
            <a:endParaRPr lang="zh-TW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289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預測分析－評估準確率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3E2E9CB-F0CC-4070-96B5-31512714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41" y="1379101"/>
            <a:ext cx="7762318" cy="50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預測分析－進行預測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6E0CCD-DBE1-4873-A23A-9DACD3BB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27" y="1261666"/>
            <a:ext cx="6138945" cy="433466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6EE18E-CBF9-4BE6-A182-DB194917F094}"/>
              </a:ext>
            </a:extLst>
          </p:cNvPr>
          <p:cNvSpPr/>
          <p:nvPr/>
        </p:nvSpPr>
        <p:spPr>
          <a:xfrm>
            <a:off x="613487" y="5809007"/>
            <a:ext cx="10673637" cy="6433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輸入安打數</a:t>
            </a:r>
            <a:r>
              <a:rPr lang="en-US" altLang="zh-TW" sz="2400" b="1" dirty="0"/>
              <a:t>2</a:t>
            </a:r>
            <a:r>
              <a:rPr lang="zh-TW" altLang="en-US" sz="2400" b="1" dirty="0"/>
              <a:t>、打點</a:t>
            </a:r>
            <a:r>
              <a:rPr lang="en-US" altLang="zh-TW" sz="2400" b="1" dirty="0"/>
              <a:t>1</a:t>
            </a:r>
            <a:r>
              <a:rPr lang="zh-TW" altLang="en-US" sz="2400" b="1" dirty="0"/>
              <a:t>、打擊率</a:t>
            </a:r>
            <a:r>
              <a:rPr lang="en-US" altLang="zh-TW" sz="2400" b="1" dirty="0"/>
              <a:t>0.5</a:t>
            </a:r>
            <a:r>
              <a:rPr lang="zh-TW" altLang="en-US" sz="2400" b="1" dirty="0"/>
              <a:t>，得出預測</a:t>
            </a:r>
            <a:r>
              <a:rPr lang="en-US" altLang="zh-TW" sz="2400" b="1" dirty="0"/>
              <a:t>RE24 = 0.95</a:t>
            </a:r>
          </a:p>
        </p:txBody>
      </p:sp>
    </p:spTree>
    <p:extLst>
      <p:ext uri="{BB962C8B-B14F-4D97-AF65-F5344CB8AC3E}">
        <p14:creationId xmlns:p14="http://schemas.microsoft.com/office/powerpoint/2010/main" val="427855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與聯盟平均</a:t>
            </a:r>
            <a:r>
              <a:rPr lang="en-US" altLang="zh-TW" b="1" dirty="0">
                <a:solidFill>
                  <a:srgbClr val="375623"/>
                </a:solidFill>
              </a:rPr>
              <a:t>RE24</a:t>
            </a:r>
            <a:r>
              <a:rPr lang="zh-TW" altLang="en-US" b="1" dirty="0">
                <a:solidFill>
                  <a:srgbClr val="375623"/>
                </a:solidFill>
              </a:rPr>
              <a:t>相較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36EE18E-CBF9-4BE6-A182-DB194917F094}"/>
              </a:ext>
            </a:extLst>
          </p:cNvPr>
          <p:cNvSpPr/>
          <p:nvPr/>
        </p:nvSpPr>
        <p:spPr>
          <a:xfrm>
            <a:off x="621030" y="5354861"/>
            <a:ext cx="10949939" cy="14189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000" b="1" dirty="0"/>
              <a:t>以「一壘有人」為例</a:t>
            </a:r>
            <a:endParaRPr lang="en-US" altLang="zh-TW" sz="2000" b="1" dirty="0"/>
          </a:p>
          <a:p>
            <a:pPr algn="ctr">
              <a:lnSpc>
                <a:spcPct val="150000"/>
              </a:lnSpc>
            </a:pPr>
            <a:r>
              <a:rPr lang="zh-TW" altLang="en-US" sz="2000" b="1" dirty="0"/>
              <a:t>若是梁家榮每場比賽產出</a:t>
            </a:r>
            <a:r>
              <a:rPr lang="en-US" altLang="zh-TW" sz="2000" b="1" dirty="0"/>
              <a:t>2</a:t>
            </a:r>
            <a:r>
              <a:rPr lang="zh-TW" altLang="en-US" sz="2000" b="1" dirty="0"/>
              <a:t>支安打、</a:t>
            </a:r>
            <a:r>
              <a:rPr lang="en-US" altLang="zh-TW" sz="2000" b="1" dirty="0"/>
              <a:t>1</a:t>
            </a:r>
            <a:r>
              <a:rPr lang="zh-TW" altLang="en-US" sz="2000" b="1" dirty="0"/>
              <a:t>分打點、打擊率</a:t>
            </a:r>
            <a:r>
              <a:rPr lang="en-US" altLang="zh-TW" sz="2000" b="1" dirty="0"/>
              <a:t>0.5</a:t>
            </a:r>
          </a:p>
          <a:p>
            <a:pPr algn="ctr">
              <a:lnSpc>
                <a:spcPct val="150000"/>
              </a:lnSpc>
            </a:pPr>
            <a:r>
              <a:rPr lang="zh-TW" altLang="en-US" sz="2000" b="1" dirty="0"/>
              <a:t>則預測的</a:t>
            </a:r>
            <a:r>
              <a:rPr lang="en-US" altLang="zh-TW" sz="2000" b="1" dirty="0"/>
              <a:t>RE24 = 0.95</a:t>
            </a:r>
            <a:r>
              <a:rPr lang="zh-TW" altLang="en-US" sz="2000" b="1" dirty="0"/>
              <a:t> 優於聯盟平均的得分期望值</a:t>
            </a:r>
            <a:endParaRPr lang="en-US" altLang="zh-TW" sz="2000" b="1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2E47314-78F0-4924-B53C-DE125D198B37}"/>
              </a:ext>
            </a:extLst>
          </p:cNvPr>
          <p:cNvGrpSpPr/>
          <p:nvPr/>
        </p:nvGrpSpPr>
        <p:grpSpPr>
          <a:xfrm>
            <a:off x="2340701" y="979628"/>
            <a:ext cx="7510595" cy="4230547"/>
            <a:chOff x="-461350" y="1343714"/>
            <a:chExt cx="9800000" cy="551428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26FC86B-749A-4267-B9C8-F6CB115A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61350" y="1343714"/>
              <a:ext cx="9800000" cy="551428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3462AE-7482-49D7-8BD5-869DB36A2ADC}"/>
                </a:ext>
              </a:extLst>
            </p:cNvPr>
            <p:cNvSpPr/>
            <p:nvPr/>
          </p:nvSpPr>
          <p:spPr>
            <a:xfrm>
              <a:off x="-242888" y="2447925"/>
              <a:ext cx="9363075" cy="714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221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4" y="3163846"/>
            <a:ext cx="6438901" cy="701758"/>
          </a:xfrm>
        </p:spPr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四、結論及挑戰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6921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CA79F911-ABF7-4C78-A231-C71F65DA151A}"/>
              </a:ext>
            </a:extLst>
          </p:cNvPr>
          <p:cNvSpPr txBox="1">
            <a:spLocks/>
          </p:cNvSpPr>
          <p:nvPr/>
        </p:nvSpPr>
        <p:spPr>
          <a:xfrm>
            <a:off x="3246123" y="1472438"/>
            <a:ext cx="8536302" cy="391312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375623"/>
                </a:solidFill>
              </a:rPr>
              <a:t>根據預測模型的均方差、</a:t>
            </a:r>
            <a:r>
              <a:rPr lang="en-US" altLang="zh-TW" sz="2800" b="1" dirty="0">
                <a:solidFill>
                  <a:srgbClr val="375623"/>
                </a:solidFill>
              </a:rPr>
              <a:t>R2</a:t>
            </a:r>
            <a:r>
              <a:rPr lang="zh-TW" altLang="en-US" sz="2800" b="1" dirty="0">
                <a:solidFill>
                  <a:srgbClr val="375623"/>
                </a:solidFill>
              </a:rPr>
              <a:t>值</a:t>
            </a:r>
            <a:endParaRPr lang="en-US" altLang="zh-TW" sz="2800" b="1" dirty="0">
              <a:solidFill>
                <a:srgbClr val="37562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375623"/>
                </a:solidFill>
              </a:rPr>
              <a:t>顯示模型有一定的參考性</a:t>
            </a:r>
            <a:endParaRPr lang="en-US" altLang="zh-TW" sz="2800" b="1" dirty="0">
              <a:solidFill>
                <a:srgbClr val="375623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TW" sz="2800" b="1" dirty="0">
              <a:solidFill>
                <a:srgbClr val="37562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375623"/>
                </a:solidFill>
              </a:rPr>
              <a:t>但是仍有不少影響比賽的因素</a:t>
            </a:r>
            <a:endParaRPr lang="en-US" altLang="zh-TW" sz="2800" b="1" dirty="0">
              <a:solidFill>
                <a:srgbClr val="37562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375623"/>
                </a:solidFill>
              </a:rPr>
              <a:t>並未完全考量至模型設計中</a:t>
            </a:r>
            <a:endParaRPr lang="en-US" altLang="zh-TW" sz="2800" b="1" dirty="0">
              <a:solidFill>
                <a:srgbClr val="37562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375623"/>
                </a:solidFill>
              </a:rPr>
              <a:t>像是</a:t>
            </a:r>
            <a:r>
              <a:rPr lang="en-US" altLang="zh-TW" sz="2800" b="1" dirty="0">
                <a:solidFill>
                  <a:srgbClr val="375623"/>
                </a:solidFill>
              </a:rPr>
              <a:t>……</a:t>
            </a:r>
            <a:endParaRPr lang="zh-TW" altLang="en-US" sz="2800" b="1" dirty="0">
              <a:solidFill>
                <a:srgbClr val="3756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8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AA0437A-F08F-4930-B500-F5E52F2C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5" y="781930"/>
            <a:ext cx="2716008" cy="20088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2BD90C1-F3F5-4F3F-AC73-C4F7EEF7F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96" y="780980"/>
            <a:ext cx="2716008" cy="20098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B9ED77A-D14A-475E-90EF-22C15443CA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55" y="780980"/>
            <a:ext cx="3013854" cy="200889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B2B9268-2BB2-4C8D-A17C-DB5AF9188A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8" t="38386" r="4416" b="18470"/>
          <a:stretch/>
        </p:blipFill>
        <p:spPr>
          <a:xfrm rot="10800000">
            <a:off x="1207945" y="3762373"/>
            <a:ext cx="2716007" cy="2152652"/>
          </a:xfrm>
          <a:prstGeom prst="rect">
            <a:avLst/>
          </a:prstGeom>
        </p:spPr>
      </p:pic>
      <p:pic>
        <p:nvPicPr>
          <p:cNvPr id="2050" name="Picture 2" descr="▲樂天桃猿手掌觸身球。（圖／翻攝自CPBLTV）">
            <a:extLst>
              <a:ext uri="{FF2B5EF4-FFF2-40B4-BE49-F238E27FC236}">
                <a16:creationId xmlns:a16="http://schemas.microsoft.com/office/drawing/2014/main" id="{C34CB2F0-A7CE-48CD-9809-AD1BD52A2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r="21958" b="13410"/>
          <a:stretch/>
        </p:blipFill>
        <p:spPr bwMode="auto">
          <a:xfrm>
            <a:off x="4737998" y="3762373"/>
            <a:ext cx="2716008" cy="21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猿獅激情大亂鬥4人衝突遭趕出場| NOWnews 今日新聞| LINE TODAY">
            <a:extLst>
              <a:ext uri="{FF2B5EF4-FFF2-40B4-BE49-F238E27FC236}">
                <a16:creationId xmlns:a16="http://schemas.microsoft.com/office/drawing/2014/main" id="{AD11918E-8552-417B-90D5-349457E8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r="2932"/>
          <a:stretch/>
        </p:blipFill>
        <p:spPr bwMode="auto">
          <a:xfrm>
            <a:off x="8126558" y="3762374"/>
            <a:ext cx="3013854" cy="21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BA87AA29-0EB2-4FBD-A051-D2D0775E7245}"/>
              </a:ext>
            </a:extLst>
          </p:cNvPr>
          <p:cNvSpPr txBox="1">
            <a:spLocks/>
          </p:cNvSpPr>
          <p:nvPr/>
        </p:nvSpPr>
        <p:spPr>
          <a:xfrm>
            <a:off x="1481078" y="2789876"/>
            <a:ext cx="216974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樣本數不足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11883EEF-74E8-4658-A218-4AE40CE9F6C6}"/>
              </a:ext>
            </a:extLst>
          </p:cNvPr>
          <p:cNvSpPr txBox="1">
            <a:spLocks/>
          </p:cNvSpPr>
          <p:nvPr/>
        </p:nvSpPr>
        <p:spPr>
          <a:xfrm>
            <a:off x="4067175" y="2909412"/>
            <a:ext cx="3664714" cy="734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對戰投手差異</a:t>
            </a:r>
            <a:endParaRPr kumimoji="1" lang="en-US" altLang="zh-TW" sz="1600" b="1" dirty="0">
              <a:solidFill>
                <a:srgbClr val="404040"/>
              </a:solidFill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kumimoji="1" lang="zh-TW" altLang="en-US" sz="1200" b="1" dirty="0">
                <a:solidFill>
                  <a:srgbClr val="404040"/>
                </a:solidFill>
              </a:rPr>
              <a:t>（梁家榮生涯僅對李振昌打出一支安打）</a:t>
            </a:r>
            <a:endParaRPr kumimoji="1" lang="en-US" altLang="zh-TW" sz="1200" b="1" dirty="0">
              <a:solidFill>
                <a:srgbClr val="404040"/>
              </a:solidFill>
            </a:endParaRP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B0C38CF6-440C-4620-A20E-65BBC364C9DA}"/>
              </a:ext>
            </a:extLst>
          </p:cNvPr>
          <p:cNvSpPr txBox="1">
            <a:spLocks/>
          </p:cNvSpPr>
          <p:nvPr/>
        </p:nvSpPr>
        <p:spPr>
          <a:xfrm>
            <a:off x="8814315" y="2779402"/>
            <a:ext cx="216974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球場效應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E93879D5-9187-4429-8853-093A8D65F138}"/>
              </a:ext>
            </a:extLst>
          </p:cNvPr>
          <p:cNvSpPr txBox="1">
            <a:spLocks/>
          </p:cNvSpPr>
          <p:nvPr/>
        </p:nvSpPr>
        <p:spPr>
          <a:xfrm>
            <a:off x="1408950" y="6030272"/>
            <a:ext cx="216974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當下壘包狀況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CCC06F42-CA7B-4CE3-B0A5-F82CDFB193A9}"/>
              </a:ext>
            </a:extLst>
          </p:cNvPr>
          <p:cNvSpPr txBox="1">
            <a:spLocks/>
          </p:cNvSpPr>
          <p:nvPr/>
        </p:nvSpPr>
        <p:spPr>
          <a:xfrm>
            <a:off x="5201630" y="6030272"/>
            <a:ext cx="216974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傷病因素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6EC1F099-EDFB-47E4-B456-4CABD5450333}"/>
              </a:ext>
            </a:extLst>
          </p:cNvPr>
          <p:cNvSpPr txBox="1">
            <a:spLocks/>
          </p:cNvSpPr>
          <p:nvPr/>
        </p:nvSpPr>
        <p:spPr>
          <a:xfrm>
            <a:off x="8411555" y="6030272"/>
            <a:ext cx="216974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200000"/>
              </a:lnSpc>
              <a:buNone/>
            </a:pPr>
            <a:r>
              <a:rPr kumimoji="1" lang="zh-TW" altLang="en-US" sz="1600" b="1" dirty="0">
                <a:solidFill>
                  <a:srgbClr val="404040"/>
                </a:solidFill>
              </a:rPr>
              <a:t>打架</a:t>
            </a:r>
            <a:endParaRPr kumimoji="1" lang="en-US" altLang="zh-TW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4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9145" y="314147"/>
            <a:ext cx="10713709" cy="724247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提案動機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64FCE37-9875-4D8B-8F54-D260205020CC}"/>
              </a:ext>
            </a:extLst>
          </p:cNvPr>
          <p:cNvSpPr txBox="1"/>
          <p:nvPr/>
        </p:nvSpPr>
        <p:spPr>
          <a:xfrm>
            <a:off x="942064" y="1870492"/>
            <a:ext cx="10307870" cy="297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棒球場上選手的調度，已經從以往的信任野球，逐漸轉向數據派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不再是靠印象、感覺進行比賽，教練團的調度仰賴更多數據統計背後的支持，而數據是如何幫助教練團作決策？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而一連串數字又應該如何解讀？甚至做到預測？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身為一個棒球迷，在看比賽的時候一定都會想，如果我是總教練，我會怎麼調度？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透過數據角度觀察一場比賽的結果走向，是完全不一樣的觀賽體驗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43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附錄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C8526D-0A9C-4613-BA1E-8D9BB9937704}"/>
              </a:ext>
            </a:extLst>
          </p:cNvPr>
          <p:cNvSpPr txBox="1">
            <a:spLocks/>
          </p:cNvSpPr>
          <p:nvPr/>
        </p:nvSpPr>
        <p:spPr>
          <a:xfrm>
            <a:off x="945190" y="1209675"/>
            <a:ext cx="10505762" cy="5019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1800" b="1" dirty="0"/>
              <a:t>專案連結：</a:t>
            </a:r>
            <a:endParaRPr kumimoji="1" lang="en-US" altLang="zh-TW" sz="1800" b="1" dirty="0"/>
          </a:p>
          <a:p>
            <a:pPr lvl="1">
              <a:lnSpc>
                <a:spcPct val="150000"/>
              </a:lnSpc>
            </a:pPr>
            <a:r>
              <a:rPr kumimoji="1" lang="en-US" altLang="zh-TW" sz="1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kumimoji="1" lang="en-US" altLang="zh-TW" sz="1400" b="1" dirty="0"/>
          </a:p>
          <a:p>
            <a:pPr>
              <a:lnSpc>
                <a:spcPct val="150000"/>
              </a:lnSpc>
            </a:pPr>
            <a:r>
              <a:rPr kumimoji="1" lang="zh-TW" altLang="en-US" sz="1800" b="1" dirty="0"/>
              <a:t>參考文獻：</a:t>
            </a:r>
            <a:endParaRPr kumimoji="1" lang="en-US" altLang="zh-TW" sz="1800" b="1" dirty="0"/>
          </a:p>
          <a:p>
            <a:pPr lvl="1">
              <a:lnSpc>
                <a:spcPct val="150000"/>
              </a:lnSpc>
            </a:pPr>
            <a:r>
              <a:rPr kumimoji="1" lang="en-US" altLang="zh-TW" sz="1400" b="1" dirty="0">
                <a:solidFill>
                  <a:srgbClr val="404040"/>
                </a:solidFill>
              </a:rPr>
              <a:t>Python</a:t>
            </a:r>
            <a:r>
              <a:rPr kumimoji="1" lang="zh-TW" altLang="en-US" sz="1400" b="1" dirty="0">
                <a:solidFill>
                  <a:srgbClr val="404040"/>
                </a:solidFill>
              </a:rPr>
              <a:t>資料科學自學聖經</a:t>
            </a:r>
            <a:endParaRPr kumimoji="1" lang="en-US" altLang="zh-TW" sz="1400" b="1" dirty="0">
              <a:solidFill>
                <a:srgbClr val="40404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TW" altLang="en-U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灼見運動數據－</a:t>
            </a:r>
            <a:r>
              <a:rPr kumimoji="1" lang="en-US" altLang="zh-TW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</a:t>
            </a:r>
            <a:r>
              <a:rPr kumimoji="1" lang="zh-TW" altLang="en-U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台灣棒球數據分析競賽 研究簡報</a:t>
            </a:r>
            <a:endParaRPr kumimoji="1" lang="en-US" altLang="zh-TW" sz="1400" b="1" dirty="0"/>
          </a:p>
          <a:p>
            <a:pPr>
              <a:lnSpc>
                <a:spcPct val="150000"/>
              </a:lnSpc>
            </a:pPr>
            <a:r>
              <a:rPr kumimoji="1" lang="zh-TW" altLang="en-US" sz="1800" b="1" dirty="0">
                <a:solidFill>
                  <a:srgbClr val="404040"/>
                </a:solidFill>
              </a:rPr>
              <a:t>資料來源：</a:t>
            </a:r>
            <a:endParaRPr kumimoji="1" lang="en-US" altLang="zh-TW" sz="1800" b="1" dirty="0">
              <a:solidFill>
                <a:srgbClr val="40404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TW" altLang="en-US" sz="1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中華職棒大聯盟全球資訊網</a:t>
            </a:r>
            <a:r>
              <a:rPr kumimoji="1" lang="en-US" altLang="zh-TW" sz="1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Official Site of CPBL</a:t>
            </a:r>
            <a:endParaRPr kumimoji="1" lang="en-US" altLang="zh-TW" sz="1400" b="1" dirty="0"/>
          </a:p>
          <a:p>
            <a:pPr lvl="1">
              <a:lnSpc>
                <a:spcPct val="150000"/>
              </a:lnSpc>
            </a:pPr>
            <a:r>
              <a:rPr kumimoji="1" lang="en-US" altLang="zh-TW" sz="14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Rebas</a:t>
            </a:r>
            <a:r>
              <a:rPr kumimoji="1" lang="en-US" altLang="zh-TW" sz="1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zh-TW" altLang="en-US" sz="1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野球革命 中文職棒資料庫</a:t>
            </a:r>
            <a:endParaRPr kumimoji="1" lang="en-US" altLang="zh-TW" sz="1400" b="1" dirty="0"/>
          </a:p>
          <a:p>
            <a:pPr>
              <a:lnSpc>
                <a:spcPct val="150000"/>
              </a:lnSpc>
            </a:pPr>
            <a:r>
              <a:rPr kumimoji="1" lang="zh-TW" altLang="en-US" sz="1800" b="1" dirty="0"/>
              <a:t>參考圖檔：</a:t>
            </a:r>
            <a:endParaRPr kumimoji="1" lang="en-US" altLang="zh-TW" sz="1800" b="1" dirty="0"/>
          </a:p>
          <a:p>
            <a:pPr lvl="1">
              <a:lnSpc>
                <a:spcPct val="150000"/>
              </a:lnSpc>
            </a:pPr>
            <a:r>
              <a:rPr kumimoji="1" lang="zh-TW" altLang="en-US" sz="1400" b="1" dirty="0"/>
              <a:t>圖片來源：</a:t>
            </a:r>
            <a:r>
              <a:rPr kumimoji="1" lang="en-US" altLang="zh-TW" sz="14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kumimoji="1" lang="zh-TW" altLang="en-US" sz="1400" b="1" dirty="0"/>
              <a:t>、</a:t>
            </a:r>
            <a:r>
              <a:rPr kumimoji="1" lang="en-US" altLang="zh-TW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Rakuten</a:t>
            </a:r>
            <a:r>
              <a:rPr kumimoji="1" lang="zh-TW" altLang="en-US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zh-TW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Monkeys</a:t>
            </a:r>
            <a:r>
              <a:rPr kumimoji="1" lang="zh-TW" altLang="en-US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樂天桃猿</a:t>
            </a:r>
            <a:r>
              <a:rPr kumimoji="1" lang="zh-TW" altLang="en-US" sz="1400" b="1" dirty="0"/>
              <a:t>、</a:t>
            </a:r>
            <a:r>
              <a:rPr kumimoji="1" lang="zh-TW" altLang="en-US" sz="14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中信兄弟</a:t>
            </a:r>
            <a:r>
              <a:rPr kumimoji="1" lang="zh-TW" altLang="en-US" sz="1400" b="1" dirty="0"/>
              <a:t>、</a:t>
            </a:r>
            <a:r>
              <a:rPr kumimoji="1" lang="zh-TW" altLang="en-US" sz="14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統一</a:t>
            </a:r>
            <a:r>
              <a:rPr kumimoji="1" lang="en-US" altLang="zh-TW" sz="14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7-ELEVEn</a:t>
            </a:r>
            <a:r>
              <a:rPr kumimoji="1" lang="zh-TW" altLang="en-US" sz="14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獅</a:t>
            </a:r>
            <a:r>
              <a:rPr kumimoji="1" lang="zh-TW" altLang="en-US" sz="1400" b="1" dirty="0"/>
              <a:t>、</a:t>
            </a:r>
            <a:r>
              <a:rPr kumimoji="1" lang="en-US" altLang="zh-TW" sz="1400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1" lang="zh-TW" altLang="en-US" sz="1400" b="1" dirty="0"/>
              <a:t>、</a:t>
            </a:r>
            <a:r>
              <a:rPr kumimoji="1" lang="en-US" altLang="zh-TW" sz="14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CPBL</a:t>
            </a:r>
            <a:r>
              <a:rPr kumimoji="1" lang="zh-TW" altLang="en-US" sz="14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zh-TW" sz="14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</a:t>
            </a:r>
            <a:endParaRPr kumimoji="1" lang="en-US" altLang="zh-TW" sz="1400" b="1" dirty="0"/>
          </a:p>
          <a:p>
            <a:pPr>
              <a:lnSpc>
                <a:spcPct val="150000"/>
              </a:lnSpc>
            </a:pPr>
            <a:r>
              <a:rPr kumimoji="1" lang="en-US" altLang="zh-TW" sz="1800" b="1" dirty="0"/>
              <a:t>PowerPoint-Templates</a:t>
            </a:r>
            <a:r>
              <a:rPr kumimoji="1" lang="zh-TW" altLang="en-US" sz="1800" b="1" dirty="0"/>
              <a:t>：</a:t>
            </a:r>
            <a:endParaRPr kumimoji="1" lang="en-US" altLang="zh-TW" sz="1800" b="1" dirty="0"/>
          </a:p>
          <a:p>
            <a:pPr lvl="1">
              <a:lnSpc>
                <a:spcPct val="150000"/>
              </a:lnSpc>
            </a:pPr>
            <a:r>
              <a:rPr kumimoji="1" lang="en-US" altLang="zh-TW" sz="1400" b="1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allppt.com</a:t>
            </a:r>
            <a:endParaRPr kumimoji="1" lang="en-US" altLang="zh-TW" sz="1400" b="1" dirty="0"/>
          </a:p>
          <a:p>
            <a:pPr>
              <a:lnSpc>
                <a:spcPct val="150000"/>
              </a:lnSpc>
            </a:pPr>
            <a:endParaRPr kumimoji="1" lang="en-US" altLang="zh-TW" sz="2000" b="1" dirty="0"/>
          </a:p>
          <a:p>
            <a:pPr>
              <a:lnSpc>
                <a:spcPct val="150000"/>
              </a:lnSpc>
            </a:pPr>
            <a:endParaRPr kumimoji="1" lang="zh-TW" altLang="en-US" sz="16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78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775" y="3371850"/>
            <a:ext cx="8220075" cy="9284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9145" y="314147"/>
            <a:ext cx="10713709" cy="724247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專案介紹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DBDBC7-9D83-489A-B1F6-EAD754E3C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23" y="2604562"/>
            <a:ext cx="1676095" cy="1676095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5EEC81D2-1600-408E-BE68-854C71EA6093}"/>
              </a:ext>
            </a:extLst>
          </p:cNvPr>
          <p:cNvSpPr txBox="1"/>
          <p:nvPr/>
        </p:nvSpPr>
        <p:spPr>
          <a:xfrm>
            <a:off x="6496537" y="4719095"/>
            <a:ext cx="4403866" cy="138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RE24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得分期望值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當該打者結束打席時，球隊在該局的得分機率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(RE)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的變化</a:t>
            </a:r>
            <a:endParaRPr lang="en-US" altLang="zh-TW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擊出安打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RE24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就會上升、滾地出局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RE24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會下降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61DB2E-1A96-40F6-B47E-27511EEA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846" r="24912" b="36808"/>
          <a:stretch/>
        </p:blipFill>
        <p:spPr>
          <a:xfrm>
            <a:off x="1990724" y="2261376"/>
            <a:ext cx="2867025" cy="2362469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EBFAAF70-456D-4B41-AF9A-FEB3C09D8EA2}"/>
              </a:ext>
            </a:extLst>
          </p:cNvPr>
          <p:cNvSpPr txBox="1"/>
          <p:nvPr/>
        </p:nvSpPr>
        <p:spPr>
          <a:xfrm>
            <a:off x="1222304" y="4719095"/>
            <a:ext cx="4403866" cy="138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樂天桃猿 梁家榮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2023</a:t>
            </a:r>
            <a:r>
              <a:rPr lang="zh-TW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年中華職棒打擊王</a:t>
            </a:r>
            <a:endParaRPr lang="en-US" altLang="zh-TW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2023</a:t>
            </a:r>
            <a:r>
              <a:rPr lang="zh-TW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年中華職棒最佳十人三壘手</a:t>
            </a:r>
            <a:endParaRPr lang="en-US" altLang="zh-TW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3BEB7E0-BE71-4C25-8182-6AAD379FE5BC}"/>
              </a:ext>
            </a:extLst>
          </p:cNvPr>
          <p:cNvSpPr/>
          <p:nvPr/>
        </p:nvSpPr>
        <p:spPr>
          <a:xfrm>
            <a:off x="2662236" y="1571625"/>
            <a:ext cx="1524000" cy="514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預測球員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0676D58-9361-4715-8838-1155F17DF1AF}"/>
              </a:ext>
            </a:extLst>
          </p:cNvPr>
          <p:cNvSpPr/>
          <p:nvPr/>
        </p:nvSpPr>
        <p:spPr>
          <a:xfrm>
            <a:off x="7860423" y="1564218"/>
            <a:ext cx="1524000" cy="514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預測數據</a:t>
            </a:r>
          </a:p>
        </p:txBody>
      </p:sp>
    </p:spTree>
    <p:extLst>
      <p:ext uri="{BB962C8B-B14F-4D97-AF65-F5344CB8AC3E}">
        <p14:creationId xmlns:p14="http://schemas.microsoft.com/office/powerpoint/2010/main" val="122724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C5FD2BE-5E66-4027-BAD1-AB174CA50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764" y="289413"/>
            <a:ext cx="11197936" cy="853587"/>
          </a:xfrm>
        </p:spPr>
        <p:txBody>
          <a:bodyPr/>
          <a:lstStyle/>
          <a:p>
            <a:r>
              <a:rPr lang="zh-TW" altLang="en-US" b="1" dirty="0">
                <a:solidFill>
                  <a:srgbClr val="375623"/>
                </a:solidFill>
              </a:rPr>
              <a:t>專案時程</a:t>
            </a:r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51664D9D-CAF1-476C-B1A8-DEB76C713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26710"/>
              </p:ext>
            </p:extLst>
          </p:nvPr>
        </p:nvGraphicFramePr>
        <p:xfrm>
          <a:off x="894152" y="1560997"/>
          <a:ext cx="10403696" cy="403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529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Oct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W3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Oct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W4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W1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W2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W3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W4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>
                          <a:latin typeface="+mn-lt"/>
                          <a:cs typeface="Arial" pitchFamily="34" charset="0"/>
                        </a:rPr>
                        <a:t>Dec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W1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>
                          <a:latin typeface="+mn-lt"/>
                          <a:cs typeface="Arial" pitchFamily="34" charset="0"/>
                        </a:rPr>
                        <a:t>Dec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W2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>
                          <a:latin typeface="+mn-lt"/>
                          <a:cs typeface="Arial" pitchFamily="34" charset="0"/>
                        </a:rPr>
                        <a:t>Dec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W3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>
                          <a:latin typeface="+mn-lt"/>
                          <a:cs typeface="Arial" pitchFamily="34" charset="0"/>
                        </a:rPr>
                        <a:t>Dec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W4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441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專案主題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4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專案架構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4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專案程式撰寫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4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專案測試及修改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4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專案報告及影片製作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AEBF63A9-FEFD-484A-A981-8B75A99F2F05}"/>
              </a:ext>
            </a:extLst>
          </p:cNvPr>
          <p:cNvSpPr/>
          <p:nvPr/>
        </p:nvSpPr>
        <p:spPr>
          <a:xfrm>
            <a:off x="2880406" y="2528981"/>
            <a:ext cx="2522746" cy="296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9D5130-685D-4BA6-AB17-18B6EF950652}"/>
              </a:ext>
            </a:extLst>
          </p:cNvPr>
          <p:cNvSpPr/>
          <p:nvPr/>
        </p:nvSpPr>
        <p:spPr>
          <a:xfrm>
            <a:off x="4573370" y="3188672"/>
            <a:ext cx="1659564" cy="296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313CD10-28A7-43E4-AD93-E49B6E03ED15}"/>
              </a:ext>
            </a:extLst>
          </p:cNvPr>
          <p:cNvSpPr/>
          <p:nvPr/>
        </p:nvSpPr>
        <p:spPr>
          <a:xfrm>
            <a:off x="5403152" y="3800705"/>
            <a:ext cx="2508384" cy="2964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BF5BBE0-BFC4-4BBE-82D2-1A27615503A7}"/>
              </a:ext>
            </a:extLst>
          </p:cNvPr>
          <p:cNvSpPr/>
          <p:nvPr/>
        </p:nvSpPr>
        <p:spPr>
          <a:xfrm>
            <a:off x="7100805" y="4447119"/>
            <a:ext cx="2523022" cy="29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8980FCC-9DEC-4CFD-AD6D-631FDBACDCF1}"/>
              </a:ext>
            </a:extLst>
          </p:cNvPr>
          <p:cNvSpPr/>
          <p:nvPr/>
        </p:nvSpPr>
        <p:spPr>
          <a:xfrm>
            <a:off x="9623827" y="5142513"/>
            <a:ext cx="1641305" cy="2964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1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4" y="3163846"/>
            <a:ext cx="5991225" cy="701758"/>
          </a:xfrm>
        </p:spPr>
        <p:txBody>
          <a:bodyPr/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zh-TW" altLang="en-US" sz="4800" b="1" dirty="0"/>
              <a:t>理論模型及工具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4591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7833" y="325686"/>
            <a:ext cx="10037135" cy="724247"/>
          </a:xfrm>
        </p:spPr>
        <p:txBody>
          <a:bodyPr/>
          <a:lstStyle/>
          <a:p>
            <a:pPr algn="ctr"/>
            <a:r>
              <a:rPr lang="zh-TW" altLang="en-US" b="1" dirty="0"/>
              <a:t>理論架構</a:t>
            </a:r>
            <a:endParaRPr lang="en-US" b="1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EE49E65-151A-4D43-BA9A-1EAF4D966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r="5396"/>
          <a:stretch/>
        </p:blipFill>
        <p:spPr bwMode="auto">
          <a:xfrm>
            <a:off x="104774" y="1997861"/>
            <a:ext cx="5991226" cy="39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3842C97-1BF5-472E-AD05-31138082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08" y="2657349"/>
            <a:ext cx="5989016" cy="25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1F337B-0A3B-4AA2-A7C2-CF87AC55D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048" y="201677"/>
            <a:ext cx="10709904" cy="92410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375623"/>
                </a:solidFill>
              </a:rPr>
              <a:t>演算法及評估方法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05936280-7C4F-4F33-8520-21577DAB3E90}"/>
              </a:ext>
            </a:extLst>
          </p:cNvPr>
          <p:cNvSpPr txBox="1"/>
          <p:nvPr/>
        </p:nvSpPr>
        <p:spPr>
          <a:xfrm>
            <a:off x="942064" y="1844274"/>
            <a:ext cx="10709903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觀察兩個或多個變數間是否相關、相關方向與強度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建立被解釋變數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與解釋變數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X(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或稱自變數、獨立 變數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之間關係的模型：</a:t>
            </a:r>
          </a:p>
          <a:p>
            <a:pPr>
              <a:lnSpc>
                <a:spcPct val="200000"/>
              </a:lnSpc>
            </a:pP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C12729-5673-4D7E-B644-3665AC2E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99" y="2968117"/>
            <a:ext cx="4800000" cy="5523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A556F6-4DD5-4FBD-8988-CD018AD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19" y="4470816"/>
            <a:ext cx="3609524" cy="1209524"/>
          </a:xfrm>
          <a:prstGeom prst="rect">
            <a:avLst/>
          </a:prstGeom>
        </p:spPr>
      </p:pic>
      <p:pic>
        <p:nvPicPr>
          <p:cNvPr id="1026" name="Picture 2" descr="https://miro.medium.com/v2/resize:fit:341/0*xRZKXwwHeCb8Sd5t.png">
            <a:extLst>
              <a:ext uri="{FF2B5EF4-FFF2-40B4-BE49-F238E27FC236}">
                <a16:creationId xmlns:a16="http://schemas.microsoft.com/office/drawing/2014/main" id="{39CDEA4D-89C5-41F4-92AD-0BB9C338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89" y="4327866"/>
            <a:ext cx="26003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A831BE7-7863-4866-A87A-8AA5D5583962}"/>
              </a:ext>
            </a:extLst>
          </p:cNvPr>
          <p:cNvSpPr/>
          <p:nvPr/>
        </p:nvSpPr>
        <p:spPr>
          <a:xfrm>
            <a:off x="1023936" y="1360329"/>
            <a:ext cx="3167064" cy="514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演算法－多元線性迴歸分析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4D17032-EDE7-424D-9811-D1690F81C205}"/>
              </a:ext>
            </a:extLst>
          </p:cNvPr>
          <p:cNvSpPr/>
          <p:nvPr/>
        </p:nvSpPr>
        <p:spPr>
          <a:xfrm>
            <a:off x="1023935" y="3753102"/>
            <a:ext cx="3167065" cy="514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評估方法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1C5C695-5EDA-4144-BD48-2157814F5A58}"/>
              </a:ext>
            </a:extLst>
          </p:cNvPr>
          <p:cNvSpPr/>
          <p:nvPr/>
        </p:nvSpPr>
        <p:spPr>
          <a:xfrm>
            <a:off x="2291272" y="5996815"/>
            <a:ext cx="2493169" cy="514519"/>
          </a:xfrm>
          <a:prstGeom prst="roundRect">
            <a:avLst/>
          </a:prstGeom>
          <a:solidFill>
            <a:srgbClr val="538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/>
              <a:t>MSE(Mean Square Error) </a:t>
            </a:r>
          </a:p>
          <a:p>
            <a:pPr algn="ctr"/>
            <a:r>
              <a:rPr lang="zh-TW" altLang="en-US" sz="1400" b="1" dirty="0"/>
              <a:t>平均方差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A7502DF-0C32-4B27-B241-E9F051F48FD2}"/>
              </a:ext>
            </a:extLst>
          </p:cNvPr>
          <p:cNvSpPr/>
          <p:nvPr/>
        </p:nvSpPr>
        <p:spPr>
          <a:xfrm>
            <a:off x="7249414" y="5996815"/>
            <a:ext cx="2493169" cy="514519"/>
          </a:xfrm>
          <a:prstGeom prst="roundRect">
            <a:avLst/>
          </a:prstGeom>
          <a:solidFill>
            <a:srgbClr val="538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/>
              <a:t>R Squared</a:t>
            </a:r>
          </a:p>
          <a:p>
            <a:pPr algn="ctr"/>
            <a:r>
              <a:rPr lang="zh-TW" altLang="en-US" sz="1400" b="1" dirty="0"/>
              <a:t>決定係數</a:t>
            </a:r>
          </a:p>
        </p:txBody>
      </p:sp>
    </p:spTree>
    <p:extLst>
      <p:ext uri="{BB962C8B-B14F-4D97-AF65-F5344CB8AC3E}">
        <p14:creationId xmlns:p14="http://schemas.microsoft.com/office/powerpoint/2010/main" val="30057692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2740</TotalTime>
  <Words>1314</Words>
  <Application>Microsoft Office PowerPoint</Application>
  <PresentationFormat>寬螢幕</PresentationFormat>
  <Paragraphs>183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Arial Unicode MS</vt:lpstr>
      <vt:lpstr>新細明體</vt:lpstr>
      <vt:lpstr>Arial</vt:lpstr>
      <vt:lpstr>Calibri</vt:lpstr>
      <vt:lpstr>微軟正黑體</vt:lpstr>
      <vt:lpstr>Cover and End Slide Master</vt:lpstr>
      <vt:lpstr>Contents Slide Master</vt:lpstr>
      <vt:lpstr>中華職棒得分期望值分析及預測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Yeh</dc:creator>
  <cp:lastModifiedBy>User</cp:lastModifiedBy>
  <cp:revision>183</cp:revision>
  <dcterms:created xsi:type="dcterms:W3CDTF">2018-04-24T17:14:44Z</dcterms:created>
  <dcterms:modified xsi:type="dcterms:W3CDTF">2023-12-25T10:07:23Z</dcterms:modified>
</cp:coreProperties>
</file>